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50406300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jG5R/MrqH6xqAOKO2lQ9UMaNA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1C6B91-2D8F-46DD-8326-DF59B2F2EE3B}">
  <a:tblStyle styleId="{171C6B91-2D8F-46DD-8326-DF59B2F2EE3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-1656" y="-7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531841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92375" y="801688"/>
            <a:ext cx="25765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4606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2794932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2"/>
          </p:nvPr>
        </p:nvSpPr>
        <p:spPr>
          <a:xfrm>
            <a:off x="2227320" y="30123720"/>
            <a:ext cx="2794932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1654848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3"/>
          </p:nvPr>
        </p:nvSpPr>
        <p:spPr>
          <a:xfrm>
            <a:off x="2227320" y="3012372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body" idx="4"/>
          </p:nvPr>
        </p:nvSpPr>
        <p:spPr>
          <a:xfrm>
            <a:off x="16548480" y="3012372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2"/>
          </p:nvPr>
        </p:nvSpPr>
        <p:spPr>
          <a:xfrm>
            <a:off x="11676960" y="1341900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3"/>
          </p:nvPr>
        </p:nvSpPr>
        <p:spPr>
          <a:xfrm>
            <a:off x="21126600" y="1341900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4"/>
          </p:nvPr>
        </p:nvSpPr>
        <p:spPr>
          <a:xfrm>
            <a:off x="2227320" y="3012372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5"/>
          </p:nvPr>
        </p:nvSpPr>
        <p:spPr>
          <a:xfrm>
            <a:off x="11676960" y="3012372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6"/>
          </p:nvPr>
        </p:nvSpPr>
        <p:spPr>
          <a:xfrm>
            <a:off x="21126600" y="3012372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2227320" y="13419000"/>
            <a:ext cx="2794932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2794932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1363896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2"/>
          </p:nvPr>
        </p:nvSpPr>
        <p:spPr>
          <a:xfrm>
            <a:off x="16548480" y="13419000"/>
            <a:ext cx="1363896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subTitle" idx="1"/>
          </p:nvPr>
        </p:nvSpPr>
        <p:spPr>
          <a:xfrm>
            <a:off x="2227320" y="2684520"/>
            <a:ext cx="27949320" cy="4515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2"/>
          </p:nvPr>
        </p:nvSpPr>
        <p:spPr>
          <a:xfrm>
            <a:off x="16548480" y="13419000"/>
            <a:ext cx="1363896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3"/>
          </p:nvPr>
        </p:nvSpPr>
        <p:spPr>
          <a:xfrm>
            <a:off x="2227320" y="3012372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1363896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1654848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16548480" y="3012372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2"/>
          </p:nvPr>
        </p:nvSpPr>
        <p:spPr>
          <a:xfrm>
            <a:off x="1654848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3"/>
          </p:nvPr>
        </p:nvSpPr>
        <p:spPr>
          <a:xfrm>
            <a:off x="2227320" y="30123720"/>
            <a:ext cx="2794932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/>
          <p:nvPr/>
        </p:nvSpPr>
        <p:spPr>
          <a:xfrm>
            <a:off x="665280" y="7937640"/>
            <a:ext cx="31394160" cy="169560"/>
          </a:xfrm>
          <a:prstGeom prst="rect">
            <a:avLst/>
          </a:prstGeom>
          <a:solidFill>
            <a:srgbClr val="006600"/>
          </a:solidFill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2"/>
          <p:cNvSpPr/>
          <p:nvPr/>
        </p:nvSpPr>
        <p:spPr>
          <a:xfrm>
            <a:off x="665280" y="1368360"/>
            <a:ext cx="31394160" cy="4777380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8;p2"/>
          <p:cNvSpPr/>
          <p:nvPr/>
        </p:nvSpPr>
        <p:spPr>
          <a:xfrm>
            <a:off x="936720" y="8282160"/>
            <a:ext cx="15249240" cy="4068396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9;p2"/>
          <p:cNvSpPr/>
          <p:nvPr/>
        </p:nvSpPr>
        <p:spPr>
          <a:xfrm>
            <a:off x="16273440" y="8282160"/>
            <a:ext cx="15481080" cy="4068396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0" y="24693480"/>
            <a:ext cx="32403600" cy="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448000" y="12890520"/>
            <a:ext cx="12601080" cy="3542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0" y="0"/>
            <a:ext cx="32403600" cy="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24145920"/>
            <a:ext cx="32403600" cy="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0" y="0"/>
            <a:ext cx="32403600" cy="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" name="Google Shape;15;p2"/>
          <p:cNvPicPr preferRelativeResize="0"/>
          <p:nvPr/>
        </p:nvPicPr>
        <p:blipFill rotWithShape="1">
          <a:blip r:embed="rId14">
            <a:alphaModFix/>
          </a:blip>
          <a:srcRect l="1841" t="9696" r="69194" b="10878"/>
          <a:stretch/>
        </p:blipFill>
        <p:spPr>
          <a:xfrm>
            <a:off x="1152360" y="3384720"/>
            <a:ext cx="7559280" cy="245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27303480" y="3297240"/>
            <a:ext cx="4236840" cy="221256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/>
          <p:nvPr/>
        </p:nvSpPr>
        <p:spPr>
          <a:xfrm>
            <a:off x="27654120" y="5583240"/>
            <a:ext cx="384480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ADMINISTRAÇÃO</a:t>
            </a:r>
            <a:endParaRPr sz="3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2794932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"/>
          <p:cNvSpPr txBox="1"/>
          <p:nvPr/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4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665280" y="7937640"/>
            <a:ext cx="31394160" cy="169560"/>
          </a:xfrm>
          <a:prstGeom prst="rect">
            <a:avLst/>
          </a:prstGeom>
          <a:solidFill>
            <a:srgbClr val="006600"/>
          </a:solidFill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"/>
          <p:cNvSpPr/>
          <p:nvPr/>
        </p:nvSpPr>
        <p:spPr>
          <a:xfrm>
            <a:off x="665280" y="867240"/>
            <a:ext cx="31394160" cy="4824252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"/>
          <p:cNvSpPr/>
          <p:nvPr/>
        </p:nvSpPr>
        <p:spPr>
          <a:xfrm>
            <a:off x="936720" y="8282160"/>
            <a:ext cx="15249240" cy="4068396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"/>
          <p:cNvSpPr/>
          <p:nvPr/>
        </p:nvSpPr>
        <p:spPr>
          <a:xfrm>
            <a:off x="16273440" y="8282160"/>
            <a:ext cx="15481080" cy="4068396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1"/>
          <p:cNvSpPr/>
          <p:nvPr/>
        </p:nvSpPr>
        <p:spPr>
          <a:xfrm>
            <a:off x="2448000" y="12890520"/>
            <a:ext cx="12601080" cy="3542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9145800" y="1417808"/>
            <a:ext cx="14904720" cy="1814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lvl="0" algn="ctr"/>
            <a:r>
              <a:rPr lang="pt-BR" sz="5600" b="1" dirty="0" smtClean="0">
                <a:solidFill>
                  <a:srgbClr val="006600"/>
                </a:solidFill>
              </a:rPr>
              <a:t>APRENDIZAGEM </a:t>
            </a:r>
            <a:r>
              <a:rPr lang="pt-BR" sz="5600" b="1" dirty="0">
                <a:solidFill>
                  <a:srgbClr val="006600"/>
                </a:solidFill>
              </a:rPr>
              <a:t>E INCLUSÃO: </a:t>
            </a:r>
            <a:r>
              <a:rPr lang="pt-BR" sz="5600" b="1" dirty="0" smtClean="0">
                <a:solidFill>
                  <a:srgbClr val="006600"/>
                </a:solidFill>
              </a:rPr>
              <a:t>um projeto de extensão em psicologia escolar </a:t>
            </a:r>
            <a:endParaRPr sz="5600" b="1" dirty="0">
              <a:solidFill>
                <a:srgbClr val="006600"/>
              </a:solidFill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837360" y="4071396"/>
            <a:ext cx="31394160" cy="342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MEIRELES, Gabriela Silveira – Coordenadora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4000" b="1" strike="noStrike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/>
            <a:r>
              <a:rPr lang="pt-BR" sz="4000" b="1" dirty="0" smtClean="0"/>
              <a:t>ALEXANDRE, Aparecida </a:t>
            </a:r>
            <a:r>
              <a:rPr lang="pt-BR" sz="4000" b="1" dirty="0"/>
              <a:t>de Lourdes </a:t>
            </a:r>
            <a:r>
              <a:rPr lang="pt-BR" sz="4000" b="1" dirty="0" smtClean="0"/>
              <a:t>Costa - Monitora</a:t>
            </a:r>
            <a:endParaRPr lang="pt-BR" sz="4000" b="1" dirty="0"/>
          </a:p>
          <a:p>
            <a:pPr lvl="0" algn="ctr"/>
            <a:r>
              <a:rPr lang="pt-BR" sz="4000" b="1" dirty="0" smtClean="0"/>
              <a:t>FERNANDES, Cristiane </a:t>
            </a:r>
            <a:r>
              <a:rPr lang="pt-BR" sz="4000" b="1" dirty="0"/>
              <a:t>Aparecida </a:t>
            </a:r>
            <a:r>
              <a:rPr lang="pt-BR" sz="4000" b="1" dirty="0" smtClean="0"/>
              <a:t>Aleixo - Monitora </a:t>
            </a:r>
            <a:endParaRPr sz="4000" b="1" dirty="0"/>
          </a:p>
          <a:p>
            <a:pPr marL="0" marR="0" lvl="0" indent="0" algn="ctr" rtl="0">
              <a:lnSpc>
                <a:spcPct val="100000"/>
              </a:lnSpc>
              <a:spcBef>
                <a:spcPts val="2001"/>
              </a:spcBef>
              <a:spcAft>
                <a:spcPts val="0"/>
              </a:spcAft>
              <a:buNone/>
            </a:pPr>
            <a:endParaRPr sz="4000" b="0" strike="noStrik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1152360" y="8497800"/>
            <a:ext cx="14833080" cy="40742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strike="noStrike" dirty="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sz="4000" b="0" strike="noStrike" dirty="0">
              <a:latin typeface="Arial"/>
              <a:ea typeface="Arial"/>
              <a:cs typeface="Arial"/>
              <a:sym typeface="Arial"/>
            </a:endParaRPr>
          </a:p>
          <a:p>
            <a:pPr algn="just">
              <a:lnSpc>
                <a:spcPct val="120000"/>
              </a:lnSpc>
            </a:pPr>
            <a:r>
              <a:rPr lang="pt-BR" sz="3800" dirty="0" smtClean="0"/>
              <a:t>Este </a:t>
            </a:r>
            <a:r>
              <a:rPr lang="pt-BR" sz="3800" dirty="0"/>
              <a:t>projeto de extensão foi desenvolvido junto a uma escola pública estadual da cidade de Ubá/MG, com o intuito de colaborar com o processo de alfabetização de crianças de 6 e 7 anos de idade que apresentavam dificuldades para aprender. </a:t>
            </a:r>
            <a:endParaRPr lang="pt-BR" sz="3800" dirty="0" smtClean="0"/>
          </a:p>
          <a:p>
            <a:pPr algn="just">
              <a:lnSpc>
                <a:spcPct val="120000"/>
              </a:lnSpc>
            </a:pPr>
            <a:endParaRPr lang="pt-BR" sz="3800" dirty="0"/>
          </a:p>
          <a:p>
            <a:pPr algn="just">
              <a:lnSpc>
                <a:spcPct val="120000"/>
              </a:lnSpc>
            </a:pPr>
            <a:r>
              <a:rPr lang="pt-BR" sz="3800" dirty="0" smtClean="0"/>
              <a:t>Foram </a:t>
            </a:r>
            <a:r>
              <a:rPr lang="pt-BR" sz="3800" dirty="0"/>
              <a:t>realizados estudos teóricos sobre a alfabetização e sobre os processos de aprendizagem, bem como intervenções práticas junto a um grupo de 8 alunos/as indicados pela direção escola. </a:t>
            </a:r>
            <a:endParaRPr lang="pt-BR" sz="3800" dirty="0" smtClean="0"/>
          </a:p>
          <a:p>
            <a:pPr algn="just">
              <a:lnSpc>
                <a:spcPct val="120000"/>
              </a:lnSpc>
            </a:pPr>
            <a:endParaRPr lang="pt-BR" sz="3800" dirty="0"/>
          </a:p>
          <a:p>
            <a:pPr algn="just">
              <a:lnSpc>
                <a:spcPct val="120000"/>
              </a:lnSpc>
            </a:pPr>
            <a:r>
              <a:rPr lang="pt-BR" sz="3800" dirty="0"/>
              <a:t>Compreender os processos de aprendizagem envolvendo alunos/as do Ensino Fundamental I que estão no período da alfabetização e propor atividades lúdicas buscando promover a inclusão educacional e a construção do conhecimento. </a:t>
            </a:r>
            <a:endParaRPr sz="3800" dirty="0"/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strike="noStrike" dirty="0" smtClean="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DESENVOLVIMENTO</a:t>
            </a:r>
            <a:endParaRPr sz="4000" b="0" strike="noStrike" dirty="0">
              <a:latin typeface="Arial"/>
              <a:ea typeface="Arial"/>
              <a:cs typeface="Arial"/>
              <a:sym typeface="Arial"/>
            </a:endParaRPr>
          </a:p>
          <a:p>
            <a:pPr lvl="0" algn="just">
              <a:lnSpc>
                <a:spcPct val="120000"/>
              </a:lnSpc>
            </a:pPr>
            <a:r>
              <a:rPr lang="pt-BR" sz="3800" dirty="0"/>
              <a:t>Foi realizada uma pesquisa-ação, com impacto na comunidade escolar, articulando os saberes científicos aos saberes pedagógicos. </a:t>
            </a:r>
            <a:r>
              <a:rPr lang="pt-BR" sz="3800" dirty="0" smtClean="0"/>
              <a:t>A seguir constam as atividades realizadas junto aos/às alunos/as de uma escola pública estadual da cidade de Ubá/MG:</a:t>
            </a:r>
          </a:p>
          <a:p>
            <a:pPr lvl="0" algn="just">
              <a:lnSpc>
                <a:spcPct val="120000"/>
              </a:lnSpc>
            </a:pPr>
            <a:endParaRPr lang="pt-BR" sz="3800" dirty="0"/>
          </a:p>
          <a:p>
            <a:pPr lvl="0" algn="just">
              <a:lnSpc>
                <a:spcPct val="120000"/>
              </a:lnSpc>
            </a:pPr>
            <a:r>
              <a:rPr lang="pt-BR" sz="3800" b="1" dirty="0"/>
              <a:t>Atividade 1 - Identificando as fases: </a:t>
            </a:r>
            <a:r>
              <a:rPr lang="pt-BR" sz="3800" dirty="0"/>
              <a:t>f</a:t>
            </a:r>
            <a:r>
              <a:rPr lang="pt-BR" sz="3800" dirty="0"/>
              <a:t>oram </a:t>
            </a:r>
            <a:r>
              <a:rPr lang="pt-BR" sz="3800" dirty="0"/>
              <a:t>colocadas figuras de frutas coladas em folha A4 com espaço à frente de cada figura e pedimos que escrevessem o nome das frutas de acordo com o seu </a:t>
            </a:r>
            <a:r>
              <a:rPr lang="pt-BR" sz="3800" dirty="0"/>
              <a:t>entendimento.</a:t>
            </a:r>
          </a:p>
          <a:p>
            <a:pPr lvl="0" algn="just">
              <a:lnSpc>
                <a:spcPct val="120000"/>
              </a:lnSpc>
            </a:pPr>
            <a:endParaRPr lang="pt-BR" sz="3800" dirty="0"/>
          </a:p>
          <a:p>
            <a:pPr lvl="0" algn="just">
              <a:lnSpc>
                <a:spcPct val="120000"/>
              </a:lnSpc>
            </a:pPr>
            <a:r>
              <a:rPr lang="pt-BR" sz="3800" b="1" dirty="0"/>
              <a:t>Atividade </a:t>
            </a:r>
            <a:r>
              <a:rPr lang="pt-BR" sz="3800" b="1" dirty="0"/>
              <a:t>2 - Identificando as letras: </a:t>
            </a:r>
            <a:r>
              <a:rPr lang="pt-BR" sz="3800" dirty="0"/>
              <a:t>foram colocadas fichas com o nome dos participantes em uma mesa, cada um pega um nome que não seja o seu. Agora, pedir para que digam porquê escolheu aquele nome e falar cada letra do nome escolhido, observando se reconhecem a letra ou o som daquela letra. Em seguida, oferecemos o alfabeto móvel e pedir que coloquem as letras de cada nome ao lado das respectivas fichas. Em sequência, oferecemos um cartaz com as vogais e pedir para que coloquem as fichas em baixo da vogal que tenha no nome escolhido. </a:t>
            </a:r>
            <a:endParaRPr lang="pt-BR" sz="3800" dirty="0"/>
          </a:p>
          <a:p>
            <a:pPr lvl="0" algn="just">
              <a:lnSpc>
                <a:spcPct val="120000"/>
              </a:lnSpc>
            </a:pPr>
            <a:endParaRPr lang="pt-BR" sz="3800" dirty="0"/>
          </a:p>
          <a:p>
            <a:pPr lvl="0" algn="just">
              <a:lnSpc>
                <a:spcPct val="120000"/>
              </a:lnSpc>
            </a:pPr>
            <a:r>
              <a:rPr lang="pt-BR" sz="3800" b="1" dirty="0"/>
              <a:t>Atividade 3 - </a:t>
            </a:r>
            <a:r>
              <a:rPr lang="pt-BR" sz="3800" b="1" dirty="0"/>
              <a:t>Diferenciação de </a:t>
            </a:r>
            <a:r>
              <a:rPr lang="pt-BR" sz="3800" b="1" dirty="0"/>
              <a:t>letras: </a:t>
            </a:r>
            <a:r>
              <a:rPr lang="pt-BR" sz="3800" dirty="0"/>
              <a:t>usando </a:t>
            </a:r>
            <a:r>
              <a:rPr lang="pt-BR" sz="3800" dirty="0"/>
              <a:t>a música </a:t>
            </a:r>
            <a:r>
              <a:rPr lang="pt-BR" sz="3800" dirty="0"/>
              <a:t>“Abecedário da </a:t>
            </a:r>
            <a:r>
              <a:rPr lang="pt-BR" sz="3800" dirty="0" err="1"/>
              <a:t>Giramille</a:t>
            </a:r>
            <a:r>
              <a:rPr lang="pt-BR" sz="3800" dirty="0"/>
              <a:t>”, pedimos </a:t>
            </a:r>
            <a:r>
              <a:rPr lang="pt-BR" sz="3800" dirty="0"/>
              <a:t>que </a:t>
            </a:r>
            <a:r>
              <a:rPr lang="pt-BR" sz="3800" dirty="0"/>
              <a:t>as crianças apontassem </a:t>
            </a:r>
            <a:r>
              <a:rPr lang="pt-BR" sz="3800" dirty="0"/>
              <a:t>com a régua a letra cantada, sendo que as letras </a:t>
            </a:r>
            <a:r>
              <a:rPr lang="pt-BR" sz="3800" dirty="0"/>
              <a:t>estavam </a:t>
            </a:r>
            <a:r>
              <a:rPr lang="pt-BR" sz="3800" dirty="0"/>
              <a:t>dispostas em ordem </a:t>
            </a:r>
            <a:r>
              <a:rPr lang="pt-BR" sz="3800" dirty="0"/>
              <a:t>alfabética, </a:t>
            </a:r>
            <a:r>
              <a:rPr lang="pt-BR" sz="3800" dirty="0"/>
              <a:t>coladas no quadro. Em seguida, as letras </a:t>
            </a:r>
            <a:r>
              <a:rPr lang="pt-BR" sz="3800" dirty="0"/>
              <a:t>foram </a:t>
            </a:r>
            <a:r>
              <a:rPr lang="pt-BR" sz="3800" dirty="0"/>
              <a:t>distribuídas no chão e as </a:t>
            </a:r>
            <a:r>
              <a:rPr lang="pt-BR" sz="3800" dirty="0"/>
              <a:t>crianças jogaram o bambolê</a:t>
            </a:r>
            <a:r>
              <a:rPr lang="pt-BR" sz="3800" dirty="0"/>
              <a:t>; onde o bambolê </a:t>
            </a:r>
            <a:r>
              <a:rPr lang="pt-BR" sz="3800" dirty="0"/>
              <a:t>caísse tinham </a:t>
            </a:r>
            <a:r>
              <a:rPr lang="pt-BR" sz="3800" dirty="0"/>
              <a:t>que dizer o nome da letra. </a:t>
            </a:r>
            <a:r>
              <a:rPr lang="pt-BR" sz="3800" dirty="0"/>
              <a:t>Depois, foi distribuída uma </a:t>
            </a:r>
            <a:r>
              <a:rPr lang="pt-BR" sz="3800" dirty="0"/>
              <a:t>folha A4 com o alfabeto </a:t>
            </a:r>
            <a:r>
              <a:rPr lang="pt-BR" sz="3800" dirty="0"/>
              <a:t>e foi </a:t>
            </a:r>
            <a:r>
              <a:rPr lang="pt-BR" sz="3800" dirty="0"/>
              <a:t>pedido que cada um, individualmente, </a:t>
            </a:r>
            <a:r>
              <a:rPr lang="pt-BR" sz="3800" dirty="0"/>
              <a:t>colorisse </a:t>
            </a:r>
            <a:r>
              <a:rPr lang="pt-BR" sz="3800" dirty="0"/>
              <a:t>a letra e as cores ditadas. </a:t>
            </a:r>
            <a:endParaRPr lang="pt-BR" sz="3800" dirty="0"/>
          </a:p>
          <a:p>
            <a:pPr lvl="0" algn="just">
              <a:lnSpc>
                <a:spcPct val="120000"/>
              </a:lnSpc>
            </a:pPr>
            <a:endParaRPr lang="pt-BR" sz="3800" dirty="0"/>
          </a:p>
          <a:p>
            <a:pPr lvl="0" algn="just">
              <a:lnSpc>
                <a:spcPct val="120000"/>
              </a:lnSpc>
            </a:pPr>
            <a:r>
              <a:rPr lang="pt-BR" sz="3800" b="1" dirty="0"/>
              <a:t>Atividade </a:t>
            </a:r>
            <a:r>
              <a:rPr lang="pt-BR" sz="3800" b="1" dirty="0"/>
              <a:t>4 - </a:t>
            </a:r>
            <a:r>
              <a:rPr lang="pt-BR" sz="3800" b="1" dirty="0"/>
              <a:t>Identificando a inicial do </a:t>
            </a:r>
            <a:r>
              <a:rPr lang="pt-BR" sz="3800" b="1" dirty="0"/>
              <a:t>nome: </a:t>
            </a:r>
            <a:r>
              <a:rPr lang="pt-BR" sz="3800" dirty="0"/>
              <a:t>usamos figuras </a:t>
            </a:r>
            <a:r>
              <a:rPr lang="pt-BR" sz="3800" dirty="0"/>
              <a:t>de animais e fichas </a:t>
            </a:r>
            <a:r>
              <a:rPr lang="pt-BR" sz="3800" dirty="0"/>
              <a:t>com os nomes </a:t>
            </a:r>
            <a:r>
              <a:rPr lang="pt-BR" sz="3800" dirty="0"/>
              <a:t>dos respectivos </a:t>
            </a:r>
            <a:r>
              <a:rPr lang="pt-BR" sz="3800" dirty="0"/>
              <a:t>animais e pedimos </a:t>
            </a:r>
            <a:r>
              <a:rPr lang="pt-BR" sz="3800" dirty="0"/>
              <a:t>que cada criança </a:t>
            </a:r>
            <a:r>
              <a:rPr lang="pt-BR" sz="3800" dirty="0"/>
              <a:t>pegasse </a:t>
            </a:r>
            <a:r>
              <a:rPr lang="pt-BR" sz="3800" dirty="0"/>
              <a:t>uma figura </a:t>
            </a:r>
            <a:r>
              <a:rPr lang="pt-BR" sz="3800" dirty="0"/>
              <a:t>de um </a:t>
            </a:r>
            <a:r>
              <a:rPr lang="pt-BR" sz="3800" dirty="0"/>
              <a:t>animal e a ficha correspondente ao nome do animal. </a:t>
            </a:r>
            <a:r>
              <a:rPr lang="pt-BR" sz="3800" dirty="0"/>
              <a:t>Perguntamos </a:t>
            </a:r>
            <a:r>
              <a:rPr lang="pt-BR" sz="3800" dirty="0"/>
              <a:t>o porquê da escolha, sempre </a:t>
            </a:r>
            <a:r>
              <a:rPr lang="pt-BR" sz="3800" dirty="0"/>
              <a:t>atentas </a:t>
            </a:r>
            <a:r>
              <a:rPr lang="pt-BR" sz="3800" dirty="0"/>
              <a:t>e anotando as hipóteses das </a:t>
            </a:r>
            <a:r>
              <a:rPr lang="pt-BR" sz="3800" dirty="0"/>
              <a:t>crianças. Depois, mostramos </a:t>
            </a:r>
            <a:r>
              <a:rPr lang="pt-BR" sz="3800" dirty="0"/>
              <a:t>para elas as figuras com seus respectivos </a:t>
            </a:r>
            <a:r>
              <a:rPr lang="pt-BR" sz="3800" dirty="0"/>
              <a:t>nomes e perguntamos </a:t>
            </a:r>
            <a:r>
              <a:rPr lang="pt-BR" sz="3800" dirty="0"/>
              <a:t>quantas letras </a:t>
            </a:r>
            <a:r>
              <a:rPr lang="pt-BR" sz="3800" dirty="0"/>
              <a:t>tinha </a:t>
            </a:r>
            <a:r>
              <a:rPr lang="pt-BR" sz="3800" dirty="0"/>
              <a:t>cada palavra e </a:t>
            </a:r>
            <a:r>
              <a:rPr lang="pt-BR" sz="3800" dirty="0"/>
              <a:t>pedimos </a:t>
            </a:r>
            <a:r>
              <a:rPr lang="pt-BR" sz="3800" dirty="0"/>
              <a:t>que </a:t>
            </a:r>
            <a:r>
              <a:rPr lang="pt-BR" sz="3800" dirty="0"/>
              <a:t>anotassem </a:t>
            </a:r>
            <a:r>
              <a:rPr lang="pt-BR" sz="3800" dirty="0"/>
              <a:t>os nomes dos animais. </a:t>
            </a:r>
            <a:endParaRPr lang="pt-BR" sz="3800" dirty="0"/>
          </a:p>
          <a:p>
            <a:pPr lvl="0" algn="just">
              <a:lnSpc>
                <a:spcPct val="120000"/>
              </a:lnSpc>
            </a:pPr>
            <a:endParaRPr lang="pt-BR" sz="3800" dirty="0"/>
          </a:p>
          <a:p>
            <a:pPr algn="just">
              <a:lnSpc>
                <a:spcPct val="120000"/>
              </a:lnSpc>
            </a:pPr>
            <a:r>
              <a:rPr lang="pt-BR" sz="3800" b="1" dirty="0"/>
              <a:t>Atividade </a:t>
            </a:r>
            <a:r>
              <a:rPr lang="pt-BR" sz="3800" b="1" dirty="0"/>
              <a:t>5 - Formando sílabas:</a:t>
            </a:r>
            <a:r>
              <a:rPr lang="pt-BR" sz="3800" dirty="0"/>
              <a:t> Levamos </a:t>
            </a:r>
            <a:r>
              <a:rPr lang="pt-BR" sz="3800" dirty="0"/>
              <a:t>duas caixas, uma com consoantes e outra com vogais. </a:t>
            </a:r>
            <a:r>
              <a:rPr lang="pt-BR" sz="3800" dirty="0"/>
              <a:t>Pedimos </a:t>
            </a:r>
            <a:r>
              <a:rPr lang="pt-BR" sz="3800" dirty="0"/>
              <a:t>que as crianças </a:t>
            </a:r>
            <a:r>
              <a:rPr lang="pt-BR" sz="3800" dirty="0"/>
              <a:t>retirassem </a:t>
            </a:r>
            <a:r>
              <a:rPr lang="pt-BR" sz="3800" dirty="0"/>
              <a:t>as letras das caixas e </a:t>
            </a:r>
            <a:r>
              <a:rPr lang="pt-BR" sz="3800" dirty="0"/>
              <a:t>tentassem </a:t>
            </a:r>
            <a:r>
              <a:rPr lang="pt-BR" sz="3800" dirty="0"/>
              <a:t>formar sílabas. </a:t>
            </a:r>
            <a:endParaRPr lang="pt-BR" sz="3400" dirty="0"/>
          </a:p>
        </p:txBody>
      </p:sp>
      <p:sp>
        <p:nvSpPr>
          <p:cNvPr id="83" name="Google Shape;83;p1"/>
          <p:cNvSpPr/>
          <p:nvPr/>
        </p:nvSpPr>
        <p:spPr>
          <a:xfrm>
            <a:off x="16489440" y="8424720"/>
            <a:ext cx="15122160" cy="27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24136560" y="19448280"/>
            <a:ext cx="181080" cy="12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5" name="Google Shape;85;p1"/>
          <p:cNvGraphicFramePr/>
          <p:nvPr/>
        </p:nvGraphicFramePr>
        <p:xfrm>
          <a:off x="-34342200" y="62755560"/>
          <a:ext cx="2701425" cy="2147515"/>
        </p:xfrm>
        <a:graphic>
          <a:graphicData uri="http://schemas.openxmlformats.org/drawingml/2006/table">
            <a:tbl>
              <a:tblPr>
                <a:noFill/>
                <a:tableStyleId>{171C6B91-2D8F-46DD-8326-DF59B2F2EE3B}</a:tableStyleId>
              </a:tblPr>
              <a:tblGrid>
                <a:gridCol w="900000"/>
                <a:gridCol w="901075"/>
                <a:gridCol w="900350"/>
              </a:tblGrid>
              <a:tr h="378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</a:tr>
              <a:tr h="562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8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8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8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89" name="Google Shape;89;p1"/>
          <p:cNvSpPr/>
          <p:nvPr/>
        </p:nvSpPr>
        <p:spPr>
          <a:xfrm>
            <a:off x="16505280" y="44400960"/>
            <a:ext cx="14906160" cy="182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/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/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12360" y="1440360"/>
            <a:ext cx="7632360" cy="5926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130880" y="1706400"/>
            <a:ext cx="5478480" cy="547848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22173840" y="1335996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"/>
          <p:cNvSpPr/>
          <p:nvPr/>
        </p:nvSpPr>
        <p:spPr>
          <a:xfrm>
            <a:off x="24981840" y="1523196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"/>
          <p:cNvSpPr/>
          <p:nvPr/>
        </p:nvSpPr>
        <p:spPr>
          <a:xfrm>
            <a:off x="24264000" y="1432800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"/>
          <p:cNvSpPr/>
          <p:nvPr/>
        </p:nvSpPr>
        <p:spPr>
          <a:xfrm>
            <a:off x="22893840" y="1353600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"/>
          <p:cNvSpPr/>
          <p:nvPr/>
        </p:nvSpPr>
        <p:spPr>
          <a:xfrm>
            <a:off x="19296000" y="3031200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16598160" y="8520261"/>
            <a:ext cx="14617500" cy="41611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BR" sz="3800" dirty="0"/>
              <a:t>Nessa atividade usamos folhas de papel A4 e um caderninho confeccionado com papel A4. Observamos se conseguiram formar alguma sílaba, tentando várias vezes se necessário. Pedimos que fossem anotando em sua folha e colocando sempre seu nome. </a:t>
            </a:r>
            <a:endParaRPr lang="pt-BR" sz="3800" dirty="0"/>
          </a:p>
          <a:p>
            <a:pPr algn="just">
              <a:lnSpc>
                <a:spcPct val="120000"/>
              </a:lnSpc>
            </a:pPr>
            <a:endParaRPr lang="pt-BR" sz="3800" dirty="0"/>
          </a:p>
          <a:p>
            <a:pPr algn="just">
              <a:lnSpc>
                <a:spcPct val="120000"/>
              </a:lnSpc>
            </a:pPr>
            <a:r>
              <a:rPr lang="pt-BR" sz="3800" b="1" dirty="0"/>
              <a:t>Atividade 6 - Formando palavras: </a:t>
            </a:r>
            <a:r>
              <a:rPr lang="pt-BR" sz="3800" dirty="0"/>
              <a:t>fizemos um jogo de tabuleiro grande no chão com algumas sílabas e levamos um dado gigante, para que pudessem sortear um número, avançar nas casas, retirar uma sílaba, depois outra, e tentar formar uma palavra. Colocamos as crianças em fila e cada uma foi jogando o dado, contando os passos e tentando formar palavras. </a:t>
            </a:r>
          </a:p>
          <a:p>
            <a:pPr algn="just">
              <a:lnSpc>
                <a:spcPct val="120000"/>
              </a:lnSpc>
            </a:pPr>
            <a:endParaRPr lang="pt-BR" sz="3800" dirty="0"/>
          </a:p>
          <a:p>
            <a:pPr algn="just">
              <a:lnSpc>
                <a:spcPct val="120000"/>
              </a:lnSpc>
            </a:pPr>
            <a:r>
              <a:rPr lang="pt-BR" sz="3800" b="1" dirty="0"/>
              <a:t>Atividade 7 - </a:t>
            </a:r>
            <a:r>
              <a:rPr lang="pt-BR" sz="3800" b="1" dirty="0"/>
              <a:t>Identificando as famílias </a:t>
            </a:r>
            <a:r>
              <a:rPr lang="pt-BR" sz="3800" b="1" dirty="0"/>
              <a:t>silábicas: </a:t>
            </a:r>
            <a:r>
              <a:rPr lang="pt-BR" sz="3800" dirty="0"/>
              <a:t>distribuímos um </a:t>
            </a:r>
            <a:r>
              <a:rPr lang="pt-BR" sz="3800" dirty="0"/>
              <a:t>silabário para cada criança e </a:t>
            </a:r>
            <a:r>
              <a:rPr lang="pt-BR" sz="3800" dirty="0"/>
              <a:t>pedimos </a:t>
            </a:r>
            <a:r>
              <a:rPr lang="pt-BR" sz="3800" dirty="0"/>
              <a:t>que </a:t>
            </a:r>
            <a:r>
              <a:rPr lang="pt-BR" sz="3800" dirty="0"/>
              <a:t>colorissem </a:t>
            </a:r>
            <a:r>
              <a:rPr lang="pt-BR" sz="3800" dirty="0"/>
              <a:t>cada família silábica com uma cor diferente. </a:t>
            </a:r>
            <a:r>
              <a:rPr lang="pt-BR" sz="3800" dirty="0"/>
              <a:t>Pedimos </a:t>
            </a:r>
            <a:r>
              <a:rPr lang="pt-BR" sz="3800" dirty="0"/>
              <a:t>que </a:t>
            </a:r>
            <a:r>
              <a:rPr lang="pt-BR" sz="3800" dirty="0"/>
              <a:t>falassem </a:t>
            </a:r>
            <a:r>
              <a:rPr lang="pt-BR" sz="3800" dirty="0"/>
              <a:t>cada sílaba da família silábica </a:t>
            </a:r>
            <a:r>
              <a:rPr lang="pt-BR" sz="3800" dirty="0"/>
              <a:t>escolhida. </a:t>
            </a:r>
            <a:r>
              <a:rPr lang="pt-BR" sz="3800" dirty="0"/>
              <a:t>Em </a:t>
            </a:r>
            <a:r>
              <a:rPr lang="pt-BR" sz="3800" dirty="0"/>
              <a:t>seguida, pedimos </a:t>
            </a:r>
            <a:r>
              <a:rPr lang="pt-BR" sz="3800" dirty="0"/>
              <a:t>que </a:t>
            </a:r>
            <a:r>
              <a:rPr lang="pt-BR" sz="3800" dirty="0"/>
              <a:t>escrevessem </a:t>
            </a:r>
            <a:r>
              <a:rPr lang="pt-BR" sz="3800" dirty="0"/>
              <a:t>palavras unindo as famílias. </a:t>
            </a:r>
            <a:r>
              <a:rPr lang="pt-BR" sz="3800" dirty="0"/>
              <a:t>Espalhamos </a:t>
            </a:r>
            <a:r>
              <a:rPr lang="pt-BR" sz="3800" dirty="0"/>
              <a:t>no chão sílabas aleatórias e </a:t>
            </a:r>
            <a:r>
              <a:rPr lang="pt-BR" sz="3800" dirty="0"/>
              <a:t>pedimos </a:t>
            </a:r>
            <a:r>
              <a:rPr lang="pt-BR" sz="3800" dirty="0"/>
              <a:t>que </a:t>
            </a:r>
            <a:r>
              <a:rPr lang="pt-BR" sz="3800" dirty="0"/>
              <a:t>pegassem duas sílabas, tentando </a:t>
            </a:r>
            <a:r>
              <a:rPr lang="pt-BR" sz="3800" dirty="0"/>
              <a:t>formar </a:t>
            </a:r>
            <a:r>
              <a:rPr lang="pt-BR" sz="3800" dirty="0"/>
              <a:t>palavras, depois as escrevendo.</a:t>
            </a:r>
          </a:p>
          <a:p>
            <a:pPr algn="just">
              <a:lnSpc>
                <a:spcPct val="120000"/>
              </a:lnSpc>
            </a:pPr>
            <a:endParaRPr lang="pt-BR" sz="3800" dirty="0"/>
          </a:p>
          <a:p>
            <a:pPr algn="just">
              <a:lnSpc>
                <a:spcPct val="120000"/>
              </a:lnSpc>
            </a:pPr>
            <a:r>
              <a:rPr lang="pt-BR" sz="3800" b="1" dirty="0"/>
              <a:t>Atividade </a:t>
            </a:r>
            <a:r>
              <a:rPr lang="pt-BR" sz="3800" b="1" dirty="0"/>
              <a:t>8 - Escrevendo </a:t>
            </a:r>
            <a:r>
              <a:rPr lang="pt-BR" sz="3800" b="1" dirty="0"/>
              <a:t>nome da figura </a:t>
            </a:r>
            <a:r>
              <a:rPr lang="pt-BR" sz="3800" b="1" dirty="0"/>
              <a:t>surpresa: </a:t>
            </a:r>
            <a:r>
              <a:rPr lang="pt-BR" sz="3800" dirty="0"/>
              <a:t>Apresentamos cinco </a:t>
            </a:r>
            <a:r>
              <a:rPr lang="pt-BR" sz="3800" dirty="0"/>
              <a:t>caixinhas com uma vogal escrita por fora de cada uma. </a:t>
            </a:r>
            <a:r>
              <a:rPr lang="pt-BR" sz="3800" dirty="0"/>
              <a:t>Apresentamos </a:t>
            </a:r>
            <a:r>
              <a:rPr lang="pt-BR" sz="3800" dirty="0"/>
              <a:t>figuras que </a:t>
            </a:r>
            <a:r>
              <a:rPr lang="pt-BR" sz="3800" dirty="0"/>
              <a:t>começavam </a:t>
            </a:r>
            <a:r>
              <a:rPr lang="pt-BR" sz="3800" dirty="0"/>
              <a:t>com as vogais para que eles </a:t>
            </a:r>
            <a:r>
              <a:rPr lang="pt-BR" sz="3800" dirty="0"/>
              <a:t>identificassem </a:t>
            </a:r>
            <a:r>
              <a:rPr lang="pt-BR" sz="3800" dirty="0"/>
              <a:t>e </a:t>
            </a:r>
            <a:r>
              <a:rPr lang="pt-BR" sz="3800" dirty="0"/>
              <a:t>colocassem </a:t>
            </a:r>
            <a:r>
              <a:rPr lang="pt-BR" sz="3800" dirty="0"/>
              <a:t>cada figura em sua respectiva caixinha. </a:t>
            </a:r>
            <a:r>
              <a:rPr lang="pt-BR" sz="3800" dirty="0"/>
              <a:t>Depois, espalhamos </a:t>
            </a:r>
            <a:r>
              <a:rPr lang="pt-BR" sz="3800" dirty="0"/>
              <a:t>no chão palavras aleatórias e </a:t>
            </a:r>
            <a:r>
              <a:rPr lang="pt-BR" sz="3800" dirty="0"/>
              <a:t>pedimos </a:t>
            </a:r>
            <a:r>
              <a:rPr lang="pt-BR" sz="3800" dirty="0"/>
              <a:t>que </a:t>
            </a:r>
            <a:r>
              <a:rPr lang="pt-BR" sz="3800" dirty="0"/>
              <a:t>pegassem </a:t>
            </a:r>
            <a:r>
              <a:rPr lang="pt-BR" sz="3800" dirty="0"/>
              <a:t>palavras que </a:t>
            </a:r>
            <a:r>
              <a:rPr lang="pt-BR" sz="3800" dirty="0"/>
              <a:t>começassem </a:t>
            </a:r>
            <a:r>
              <a:rPr lang="pt-BR" sz="3800" dirty="0"/>
              <a:t>e </a:t>
            </a:r>
            <a:r>
              <a:rPr lang="pt-BR" sz="3800" dirty="0"/>
              <a:t>terminassem </a:t>
            </a:r>
            <a:r>
              <a:rPr lang="pt-BR" sz="3800" dirty="0"/>
              <a:t>com a mesma </a:t>
            </a:r>
            <a:r>
              <a:rPr lang="pt-BR" sz="3800" dirty="0"/>
              <a:t>sílaba, para que fizerem comparação entre palavras.</a:t>
            </a:r>
          </a:p>
          <a:p>
            <a:pPr algn="just">
              <a:lnSpc>
                <a:spcPct val="120000"/>
              </a:lnSpc>
            </a:pPr>
            <a:endParaRPr lang="pt-BR" sz="3800" dirty="0"/>
          </a:p>
          <a:p>
            <a:pPr algn="just">
              <a:lnSpc>
                <a:spcPct val="120000"/>
              </a:lnSpc>
            </a:pPr>
            <a:r>
              <a:rPr lang="pt-BR" sz="3800" b="1" dirty="0"/>
              <a:t>Atividade 9 - Escrita espontânea: </a:t>
            </a:r>
            <a:r>
              <a:rPr lang="pt-BR" sz="3800" dirty="0"/>
              <a:t>Fizemos um bingo junino e uma escrita espontânea, para avaliar o nível de escrita dos/as alunos/as ao final do projeto. </a:t>
            </a: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800" dirty="0" smtClean="0">
              <a:solidFill>
                <a:schemeClr val="dk1"/>
              </a:solidFill>
            </a:endParaRPr>
          </a:p>
          <a:p>
            <a:pPr algn="ctr"/>
            <a:r>
              <a:rPr lang="pt-BR" sz="4000" b="1" dirty="0">
                <a:solidFill>
                  <a:srgbClr val="006600"/>
                </a:solidFill>
              </a:rPr>
              <a:t>RESULTADOS E DISCUSSÃO</a:t>
            </a: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dirty="0" smtClean="0">
                <a:solidFill>
                  <a:schemeClr val="dk1"/>
                </a:solidFill>
              </a:rPr>
              <a:t>Ao finalizar o semestre de intervenções junto aos/às alunos/as, percebemos que houve um avanço significativo nas hipóteses de construção da escrita. No início do projeto, os 8 participantes estavam na hipótese </a:t>
            </a:r>
            <a:r>
              <a:rPr lang="pt-BR" sz="3800" dirty="0" err="1" smtClean="0">
                <a:solidFill>
                  <a:schemeClr val="dk1"/>
                </a:solidFill>
              </a:rPr>
              <a:t>pré</a:t>
            </a:r>
            <a:r>
              <a:rPr lang="pt-BR" sz="3800" dirty="0" smtClean="0">
                <a:solidFill>
                  <a:schemeClr val="dk1"/>
                </a:solidFill>
              </a:rPr>
              <a:t>-silábica. Ao final, apenas 2 se mantiveram na fase </a:t>
            </a:r>
            <a:r>
              <a:rPr lang="pt-BR" sz="3800" dirty="0" err="1" smtClean="0">
                <a:solidFill>
                  <a:schemeClr val="dk1"/>
                </a:solidFill>
              </a:rPr>
              <a:t>pré</a:t>
            </a:r>
            <a:r>
              <a:rPr lang="pt-BR" sz="3800" dirty="0" smtClean="0">
                <a:solidFill>
                  <a:schemeClr val="dk1"/>
                </a:solidFill>
              </a:rPr>
              <a:t>-silábica; 2 avançaram para a fase silábica; 2 avançaram para a fase silábico-alfabética; e 2 já se encontravam na fase alfabética. De acordo com Soares (2012), ao atingir a fase silábica, a criança já é considerada alfabetizada. E os demais, mesmo não atingindo a fase alfabética, tiveram progressos significativos, considerando o tempo de 6 meses de projeto.</a:t>
            </a: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800"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 smtClean="0">
                <a:solidFill>
                  <a:srgbClr val="006600"/>
                </a:solidFill>
              </a:rPr>
              <a:t>CONCLUSÕES</a:t>
            </a: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dirty="0" smtClean="0">
                <a:solidFill>
                  <a:schemeClr val="dk1"/>
                </a:solidFill>
              </a:rPr>
              <a:t>Alguns fatores contribuíram para a obtenção de tais resultados, principalmente o trabalho com recursos lúdicos e interativos, rompendo com a tradicional prática de uso de atividades fotocopiadas ou de uso do livro didático. As crianças parecem ter se dedicado mais a “se arriscar a aprender” por terem uma atenção especial e serem exigidas de acordo com o seu nível de conhecimento, o que em geral não acontece em uma sala de aula regular, devido à padronização do ensino.</a:t>
            </a: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800"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 smtClean="0">
                <a:solidFill>
                  <a:srgbClr val="006600"/>
                </a:solidFill>
              </a:rPr>
              <a:t>REFERÊNCIA</a:t>
            </a: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dirty="0" smtClean="0">
                <a:solidFill>
                  <a:schemeClr val="dk1"/>
                </a:solidFill>
              </a:rPr>
              <a:t>SOARES</a:t>
            </a:r>
            <a:r>
              <a:rPr lang="pt-BR" sz="3800" dirty="0">
                <a:solidFill>
                  <a:schemeClr val="dk1"/>
                </a:solidFill>
              </a:rPr>
              <a:t>, Magda. </a:t>
            </a:r>
            <a:r>
              <a:rPr lang="pt-BR" sz="3800" b="1" dirty="0">
                <a:solidFill>
                  <a:schemeClr val="dk1"/>
                </a:solidFill>
              </a:rPr>
              <a:t>Alfabetização e letramento</a:t>
            </a:r>
            <a:r>
              <a:rPr lang="pt-BR" sz="3800" dirty="0">
                <a:solidFill>
                  <a:schemeClr val="dk1"/>
                </a:solidFill>
              </a:rPr>
              <a:t>. Belo Horizonte: Autêntica, 2012.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1026</Words>
  <Application>Microsoft Office PowerPoint</Application>
  <PresentationFormat>Personalizar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VD</dc:creator>
  <cp:lastModifiedBy>Usuário</cp:lastModifiedBy>
  <cp:revision>9</cp:revision>
  <dcterms:created xsi:type="dcterms:W3CDTF">2007-02-05T17:43:00Z</dcterms:created>
  <dcterms:modified xsi:type="dcterms:W3CDTF">2022-08-22T18:48:49Z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home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ICV">
    <vt:lpwstr>73F80D2658B14B34817B6D0E749C2C06</vt:lpwstr>
  </property>
  <property fmtid="{D5CDD505-2E9C-101B-9397-08002B2CF9AE}" pid="7" name="KSOProductBuildVer">
    <vt:lpwstr>1046-11.2.0.11191</vt:lpwstr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Personalizar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1</vt:i4>
  </property>
</Properties>
</file>