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</p:sldIdLst>
  <p:sldSz cx="32404050" cy="50406300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876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6103" autoAdjust="0"/>
    <p:restoredTop sz="91111" autoAdjust="0"/>
  </p:normalViewPr>
  <p:slideViewPr>
    <p:cSldViewPr>
      <p:cViewPr>
        <p:scale>
          <a:sx n="33" d="100"/>
          <a:sy n="33" d="100"/>
        </p:scale>
        <p:origin x="510" y="-192"/>
      </p:cViewPr>
      <p:guideLst>
        <p:guide orient="horz" pos="15876"/>
        <p:guide pos="1020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51300" y="8248650"/>
            <a:ext cx="24303038" cy="17549813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051300" y="26474738"/>
            <a:ext cx="24303038" cy="121697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27263" y="2684463"/>
            <a:ext cx="27949525" cy="9742487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227263" y="13419138"/>
            <a:ext cx="27949525" cy="319817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3190200" y="2684463"/>
            <a:ext cx="6986588" cy="42716450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227263" y="2684463"/>
            <a:ext cx="20810537" cy="427164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2227263" y="2684463"/>
            <a:ext cx="27949525" cy="427164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27263" y="2684463"/>
            <a:ext cx="27949525" cy="9742487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227263" y="13419138"/>
            <a:ext cx="27949525" cy="319817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11388" y="12566650"/>
            <a:ext cx="27947937" cy="209677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11388" y="33732788"/>
            <a:ext cx="27947937" cy="110267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27263" y="2684463"/>
            <a:ext cx="27949525" cy="9742487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227263" y="13419138"/>
            <a:ext cx="13898562" cy="319817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78225" y="13419138"/>
            <a:ext cx="13898563" cy="319817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2025" y="2684463"/>
            <a:ext cx="27947938" cy="9742487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32025" y="12357100"/>
            <a:ext cx="13708063" cy="60547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232025" y="18411825"/>
            <a:ext cx="13708063" cy="270827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05225" y="12357100"/>
            <a:ext cx="13774738" cy="60547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05225" y="18411825"/>
            <a:ext cx="13774738" cy="270827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27263" y="2684463"/>
            <a:ext cx="27949525" cy="9742487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2025" y="3360738"/>
            <a:ext cx="10450513" cy="11761787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3776325" y="7258050"/>
            <a:ext cx="16403638" cy="358203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232025" y="15122525"/>
            <a:ext cx="10450513" cy="280146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32025" y="3360738"/>
            <a:ext cx="10450513" cy="11761787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776325" y="7258050"/>
            <a:ext cx="16403638" cy="358203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232025" y="15122525"/>
            <a:ext cx="10450513" cy="280146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ChangeArrowheads="1"/>
          </p:cNvSpPr>
          <p:nvPr userDrawn="1"/>
        </p:nvSpPr>
        <p:spPr bwMode="auto">
          <a:xfrm>
            <a:off x="665163" y="7937500"/>
            <a:ext cx="31394400" cy="169863"/>
          </a:xfrm>
          <a:prstGeom prst="rect">
            <a:avLst/>
          </a:prstGeom>
          <a:solidFill>
            <a:srgbClr val="006600"/>
          </a:solidFill>
          <a:ln w="12700">
            <a:solidFill>
              <a:srgbClr val="006600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pt-BR"/>
          </a:p>
        </p:txBody>
      </p:sp>
      <p:sp>
        <p:nvSpPr>
          <p:cNvPr id="1027" name="Rectangle 8"/>
          <p:cNvSpPr>
            <a:spLocks noChangeArrowheads="1"/>
          </p:cNvSpPr>
          <p:nvPr userDrawn="1"/>
        </p:nvSpPr>
        <p:spPr bwMode="auto">
          <a:xfrm>
            <a:off x="665163" y="1368425"/>
            <a:ext cx="31394400" cy="47774225"/>
          </a:xfrm>
          <a:prstGeom prst="rect">
            <a:avLst/>
          </a:prstGeom>
          <a:noFill/>
          <a:ln w="12700">
            <a:solidFill>
              <a:srgbClr val="0066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pt-BR"/>
          </a:p>
        </p:txBody>
      </p:sp>
      <p:sp>
        <p:nvSpPr>
          <p:cNvPr id="1028" name="Rectangle 9"/>
          <p:cNvSpPr>
            <a:spLocks noChangeArrowheads="1"/>
          </p:cNvSpPr>
          <p:nvPr userDrawn="1"/>
        </p:nvSpPr>
        <p:spPr bwMode="auto">
          <a:xfrm>
            <a:off x="936625" y="8281988"/>
            <a:ext cx="15249525" cy="40684450"/>
          </a:xfrm>
          <a:prstGeom prst="rect">
            <a:avLst/>
          </a:prstGeom>
          <a:noFill/>
          <a:ln w="12700">
            <a:solidFill>
              <a:srgbClr val="0066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5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1" hangingPunct="1"/>
            <a:endParaRPr lang="pt-BR"/>
          </a:p>
        </p:txBody>
      </p:sp>
      <p:sp>
        <p:nvSpPr>
          <p:cNvPr id="1029" name="Rectangle 10"/>
          <p:cNvSpPr>
            <a:spLocks noChangeArrowheads="1"/>
          </p:cNvSpPr>
          <p:nvPr userDrawn="1"/>
        </p:nvSpPr>
        <p:spPr bwMode="auto">
          <a:xfrm>
            <a:off x="16273463" y="8281988"/>
            <a:ext cx="15481300" cy="40684450"/>
          </a:xfrm>
          <a:prstGeom prst="rect">
            <a:avLst/>
          </a:prstGeom>
          <a:noFill/>
          <a:ln w="12700">
            <a:solidFill>
              <a:srgbClr val="0066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5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1" hangingPunct="1"/>
            <a:endParaRPr lang="pt-BR"/>
          </a:p>
        </p:txBody>
      </p:sp>
      <p:sp>
        <p:nvSpPr>
          <p:cNvPr id="1030" name="Rectangle 11"/>
          <p:cNvSpPr>
            <a:spLocks noChangeArrowheads="1"/>
          </p:cNvSpPr>
          <p:nvPr userDrawn="1"/>
        </p:nvSpPr>
        <p:spPr bwMode="auto">
          <a:xfrm>
            <a:off x="0" y="24693563"/>
            <a:ext cx="324040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pt-BR"/>
          </a:p>
        </p:txBody>
      </p:sp>
      <p:sp>
        <p:nvSpPr>
          <p:cNvPr id="1037" name="Text Box 13"/>
          <p:cNvSpPr txBox="1">
            <a:spLocks noChangeArrowheads="1"/>
          </p:cNvSpPr>
          <p:nvPr userDrawn="1"/>
        </p:nvSpPr>
        <p:spPr bwMode="auto">
          <a:xfrm>
            <a:off x="2447925" y="12890500"/>
            <a:ext cx="12601575" cy="371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endParaRPr lang="pt-BR" altLang="pt-BR"/>
          </a:p>
          <a:p>
            <a:pPr eaLnBrk="1" hangingPunct="1">
              <a:spcBef>
                <a:spcPct val="50000"/>
              </a:spcBef>
              <a:defRPr/>
            </a:pPr>
            <a:endParaRPr lang="pt-BR" altLang="pt-BR"/>
          </a:p>
          <a:p>
            <a:pPr eaLnBrk="1" hangingPunct="1">
              <a:spcBef>
                <a:spcPct val="50000"/>
              </a:spcBef>
              <a:defRPr/>
            </a:pPr>
            <a:endParaRPr lang="pt-BR" altLang="pt-BR"/>
          </a:p>
          <a:p>
            <a:pPr eaLnBrk="1" hangingPunct="1">
              <a:spcBef>
                <a:spcPct val="50000"/>
              </a:spcBef>
              <a:defRPr/>
            </a:pPr>
            <a:endParaRPr lang="pt-BR" altLang="pt-BR"/>
          </a:p>
          <a:p>
            <a:pPr eaLnBrk="1" hangingPunct="1">
              <a:spcBef>
                <a:spcPct val="50000"/>
              </a:spcBef>
              <a:defRPr/>
            </a:pPr>
            <a:endParaRPr lang="pt-BR" altLang="pt-BR"/>
          </a:p>
        </p:txBody>
      </p:sp>
      <p:sp>
        <p:nvSpPr>
          <p:cNvPr id="1032" name="Rectangle 44"/>
          <p:cNvSpPr>
            <a:spLocks noChangeArrowheads="1"/>
          </p:cNvSpPr>
          <p:nvPr userDrawn="1"/>
        </p:nvSpPr>
        <p:spPr bwMode="auto">
          <a:xfrm>
            <a:off x="0" y="0"/>
            <a:ext cx="324040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pt-BR"/>
          </a:p>
        </p:txBody>
      </p:sp>
      <p:sp>
        <p:nvSpPr>
          <p:cNvPr id="1033" name="Rectangle 45"/>
          <p:cNvSpPr>
            <a:spLocks noChangeArrowheads="1"/>
          </p:cNvSpPr>
          <p:nvPr userDrawn="1"/>
        </p:nvSpPr>
        <p:spPr bwMode="auto">
          <a:xfrm>
            <a:off x="0" y="24145875"/>
            <a:ext cx="324040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pt-BR"/>
          </a:p>
        </p:txBody>
      </p:sp>
      <p:sp>
        <p:nvSpPr>
          <p:cNvPr id="1034" name="Rectangle 46"/>
          <p:cNvSpPr>
            <a:spLocks noChangeArrowheads="1"/>
          </p:cNvSpPr>
          <p:nvPr userDrawn="1"/>
        </p:nvSpPr>
        <p:spPr bwMode="auto">
          <a:xfrm>
            <a:off x="0" y="0"/>
            <a:ext cx="3240405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pt-BR"/>
          </a:p>
        </p:txBody>
      </p:sp>
      <p:pic>
        <p:nvPicPr>
          <p:cNvPr id="1035" name="Picture 51" descr="BARRA FORMULÁRIO SECRETARIA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0" t="9697" r="69193" b="10893"/>
          <a:stretch>
            <a:fillRect/>
          </a:stretch>
        </p:blipFill>
        <p:spPr bwMode="auto">
          <a:xfrm>
            <a:off x="1152525" y="3384550"/>
            <a:ext cx="7559675" cy="245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52" descr="Simbolo_do_Administrador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03413" y="3297238"/>
            <a:ext cx="4237037" cy="221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77" name="Text Box 53"/>
          <p:cNvSpPr txBox="1">
            <a:spLocks noChangeArrowheads="1"/>
          </p:cNvSpPr>
          <p:nvPr userDrawn="1"/>
        </p:nvSpPr>
        <p:spPr bwMode="auto">
          <a:xfrm>
            <a:off x="27651075" y="5583238"/>
            <a:ext cx="3851275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pt-BR" altLang="pt-BR" b="1"/>
              <a:t>ADMINISTRAÇÃO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1752600" rtl="0" eaLnBrk="0" fontAlgn="base" hangingPunct="0">
        <a:spcBef>
          <a:spcPct val="0"/>
        </a:spcBef>
        <a:spcAft>
          <a:spcPct val="0"/>
        </a:spcAft>
        <a:defRPr sz="85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752600" rtl="0" eaLnBrk="0" fontAlgn="base" hangingPunct="0">
        <a:spcBef>
          <a:spcPct val="0"/>
        </a:spcBef>
        <a:spcAft>
          <a:spcPct val="0"/>
        </a:spcAft>
        <a:defRPr sz="8500">
          <a:solidFill>
            <a:schemeClr val="tx2"/>
          </a:solidFill>
          <a:latin typeface="Arial" panose="020B0604020202020204" pitchFamily="34" charset="0"/>
        </a:defRPr>
      </a:lvl2pPr>
      <a:lvl3pPr algn="ctr" defTabSz="1752600" rtl="0" eaLnBrk="0" fontAlgn="base" hangingPunct="0">
        <a:spcBef>
          <a:spcPct val="0"/>
        </a:spcBef>
        <a:spcAft>
          <a:spcPct val="0"/>
        </a:spcAft>
        <a:defRPr sz="8500">
          <a:solidFill>
            <a:schemeClr val="tx2"/>
          </a:solidFill>
          <a:latin typeface="Arial" panose="020B0604020202020204" pitchFamily="34" charset="0"/>
        </a:defRPr>
      </a:lvl3pPr>
      <a:lvl4pPr algn="ctr" defTabSz="1752600" rtl="0" eaLnBrk="0" fontAlgn="base" hangingPunct="0">
        <a:spcBef>
          <a:spcPct val="0"/>
        </a:spcBef>
        <a:spcAft>
          <a:spcPct val="0"/>
        </a:spcAft>
        <a:defRPr sz="8500">
          <a:solidFill>
            <a:schemeClr val="tx2"/>
          </a:solidFill>
          <a:latin typeface="Arial" panose="020B0604020202020204" pitchFamily="34" charset="0"/>
        </a:defRPr>
      </a:lvl4pPr>
      <a:lvl5pPr algn="ctr" defTabSz="1752600" rtl="0" eaLnBrk="0" fontAlgn="base" hangingPunct="0">
        <a:spcBef>
          <a:spcPct val="0"/>
        </a:spcBef>
        <a:spcAft>
          <a:spcPct val="0"/>
        </a:spcAft>
        <a:defRPr sz="8500">
          <a:solidFill>
            <a:schemeClr val="tx2"/>
          </a:solidFill>
          <a:latin typeface="Arial" panose="020B0604020202020204" pitchFamily="34" charset="0"/>
        </a:defRPr>
      </a:lvl5pPr>
      <a:lvl6pPr marL="457200" algn="ctr" defTabSz="1752600" rtl="0" fontAlgn="base">
        <a:spcBef>
          <a:spcPct val="0"/>
        </a:spcBef>
        <a:spcAft>
          <a:spcPct val="0"/>
        </a:spcAft>
        <a:defRPr sz="8500">
          <a:solidFill>
            <a:schemeClr val="tx2"/>
          </a:solidFill>
          <a:latin typeface="Arial" panose="020B0604020202020204" pitchFamily="34" charset="0"/>
        </a:defRPr>
      </a:lvl6pPr>
      <a:lvl7pPr marL="914400" algn="ctr" defTabSz="1752600" rtl="0" fontAlgn="base">
        <a:spcBef>
          <a:spcPct val="0"/>
        </a:spcBef>
        <a:spcAft>
          <a:spcPct val="0"/>
        </a:spcAft>
        <a:defRPr sz="8500">
          <a:solidFill>
            <a:schemeClr val="tx2"/>
          </a:solidFill>
          <a:latin typeface="Arial" panose="020B0604020202020204" pitchFamily="34" charset="0"/>
        </a:defRPr>
      </a:lvl7pPr>
      <a:lvl8pPr marL="1371600" algn="ctr" defTabSz="1752600" rtl="0" fontAlgn="base">
        <a:spcBef>
          <a:spcPct val="0"/>
        </a:spcBef>
        <a:spcAft>
          <a:spcPct val="0"/>
        </a:spcAft>
        <a:defRPr sz="8500">
          <a:solidFill>
            <a:schemeClr val="tx2"/>
          </a:solidFill>
          <a:latin typeface="Arial" panose="020B0604020202020204" pitchFamily="34" charset="0"/>
        </a:defRPr>
      </a:lvl8pPr>
      <a:lvl9pPr marL="1828800" algn="ctr" defTabSz="1752600" rtl="0" fontAlgn="base">
        <a:spcBef>
          <a:spcPct val="0"/>
        </a:spcBef>
        <a:spcAft>
          <a:spcPct val="0"/>
        </a:spcAft>
        <a:defRPr sz="85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657225" indent="-657225" algn="l" defTabSz="1752600" rtl="0" eaLnBrk="0" fontAlgn="base" hangingPunct="0">
        <a:spcBef>
          <a:spcPct val="20000"/>
        </a:spcBef>
        <a:spcAft>
          <a:spcPct val="0"/>
        </a:spcAft>
        <a:buChar char="•"/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424305" indent="-548005" algn="l" defTabSz="1752600" rtl="0" eaLnBrk="0" fontAlgn="base" hangingPunct="0">
        <a:spcBef>
          <a:spcPct val="20000"/>
        </a:spcBef>
        <a:spcAft>
          <a:spcPct val="0"/>
        </a:spcAft>
        <a:buChar char="–"/>
        <a:defRPr sz="5400" kern="1200">
          <a:solidFill>
            <a:schemeClr val="tx1"/>
          </a:solidFill>
          <a:latin typeface="+mn-lt"/>
          <a:ea typeface="+mn-ea"/>
          <a:cs typeface="+mn-cs"/>
        </a:defRPr>
      </a:lvl2pPr>
      <a:lvl3pPr marL="2190750" indent="-438150" algn="l" defTabSz="1752600" rtl="0" eaLnBrk="0" fontAlgn="base" hangingPunct="0">
        <a:spcBef>
          <a:spcPct val="20000"/>
        </a:spcBef>
        <a:spcAft>
          <a:spcPct val="0"/>
        </a:spcAft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3pPr>
      <a:lvl4pPr marL="3067050" indent="-438150" algn="l" defTabSz="1752600" rtl="0" eaLnBrk="0" fontAlgn="base" hangingPunct="0">
        <a:spcBef>
          <a:spcPct val="20000"/>
        </a:spcBef>
        <a:spcAft>
          <a:spcPct val="0"/>
        </a:spcAft>
        <a:buChar char="–"/>
        <a:defRPr sz="3800" kern="1200">
          <a:solidFill>
            <a:schemeClr val="tx1"/>
          </a:solidFill>
          <a:latin typeface="+mn-lt"/>
          <a:ea typeface="+mn-ea"/>
          <a:cs typeface="+mn-cs"/>
        </a:defRPr>
      </a:lvl4pPr>
      <a:lvl5pPr marL="3943350" indent="-438150" algn="l" defTabSz="1752600" rtl="0" eaLnBrk="0" fontAlgn="base" hangingPunct="0">
        <a:spcBef>
          <a:spcPct val="20000"/>
        </a:spcBef>
        <a:spcAft>
          <a:spcPct val="0"/>
        </a:spcAft>
        <a:buChar char="»"/>
        <a:defRPr sz="3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dx.doi.org/10.5935/1980-6906/ePTPSP13040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altLang="en-US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1" y="-431698"/>
            <a:ext cx="32404050" cy="504063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pt-BR" dirty="0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665163" y="7937500"/>
            <a:ext cx="31394400" cy="169863"/>
          </a:xfrm>
          <a:prstGeom prst="rect">
            <a:avLst/>
          </a:prstGeom>
          <a:solidFill>
            <a:srgbClr val="006600"/>
          </a:solidFill>
          <a:ln w="12700">
            <a:solidFill>
              <a:srgbClr val="006600"/>
            </a:solidFill>
            <a:miter lim="800000"/>
          </a:ln>
          <a:effectLst/>
        </p:spPr>
        <p:txBody>
          <a:bodyPr wrap="none" anchor="ctr">
            <a:spAutoFit/>
          </a:bodyPr>
          <a:lstStyle/>
          <a:p>
            <a:pPr eaLnBrk="1" hangingPunct="1"/>
            <a:endParaRPr lang="pt-BR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665163" y="867097"/>
            <a:ext cx="31394400" cy="48242709"/>
          </a:xfrm>
          <a:prstGeom prst="rect">
            <a:avLst/>
          </a:prstGeom>
          <a:noFill/>
          <a:ln w="12700">
            <a:solidFill>
              <a:srgbClr val="0066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pt-BR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936625" y="8281988"/>
            <a:ext cx="15249525" cy="40684450"/>
          </a:xfrm>
          <a:prstGeom prst="rect">
            <a:avLst/>
          </a:prstGeom>
          <a:noFill/>
          <a:ln w="12700">
            <a:solidFill>
              <a:srgbClr val="0066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5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1" hangingPunct="1"/>
            <a:endParaRPr lang="pt-BR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16273463" y="8281988"/>
            <a:ext cx="15481300" cy="40684450"/>
          </a:xfrm>
          <a:prstGeom prst="rect">
            <a:avLst/>
          </a:prstGeom>
          <a:noFill/>
          <a:ln w="12700">
            <a:solidFill>
              <a:srgbClr val="006600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53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1" hangingPunct="1"/>
            <a:endParaRPr lang="pt-BR"/>
          </a:p>
        </p:txBody>
      </p:sp>
      <p:sp>
        <p:nvSpPr>
          <p:cNvPr id="2061" name="Text Box 13"/>
          <p:cNvSpPr txBox="1">
            <a:spLocks noChangeArrowheads="1"/>
          </p:cNvSpPr>
          <p:nvPr/>
        </p:nvSpPr>
        <p:spPr bwMode="auto">
          <a:xfrm>
            <a:off x="2447925" y="12890500"/>
            <a:ext cx="12601575" cy="3714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752600"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752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752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752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752600" eaLnBrk="0" fontAlgn="base" hangingPunct="0">
              <a:spcBef>
                <a:spcPct val="0"/>
              </a:spcBef>
              <a:spcAft>
                <a:spcPct val="0"/>
              </a:spcAft>
              <a:defRPr sz="3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pt-BR" altLang="pt-BR"/>
          </a:p>
          <a:p>
            <a:pPr eaLnBrk="1" hangingPunct="1">
              <a:spcBef>
                <a:spcPct val="50000"/>
              </a:spcBef>
            </a:pPr>
            <a:endParaRPr lang="pt-BR" altLang="pt-BR"/>
          </a:p>
          <a:p>
            <a:pPr eaLnBrk="1" hangingPunct="1">
              <a:spcBef>
                <a:spcPct val="50000"/>
              </a:spcBef>
            </a:pPr>
            <a:endParaRPr lang="pt-BR" altLang="pt-BR"/>
          </a:p>
          <a:p>
            <a:pPr eaLnBrk="1" hangingPunct="1">
              <a:spcBef>
                <a:spcPct val="50000"/>
              </a:spcBef>
            </a:pPr>
            <a:endParaRPr lang="pt-BR" altLang="pt-BR"/>
          </a:p>
          <a:p>
            <a:pPr eaLnBrk="1" hangingPunct="1">
              <a:spcBef>
                <a:spcPct val="50000"/>
              </a:spcBef>
            </a:pPr>
            <a:endParaRPr lang="pt-BR" altLang="pt-BR"/>
          </a:p>
        </p:txBody>
      </p:sp>
      <p:sp>
        <p:nvSpPr>
          <p:cNvPr id="47" name="Text Box 15"/>
          <p:cNvSpPr txBox="1">
            <a:spLocks noChangeArrowheads="1"/>
          </p:cNvSpPr>
          <p:nvPr/>
        </p:nvSpPr>
        <p:spPr bwMode="auto">
          <a:xfrm>
            <a:off x="9217249" y="1728788"/>
            <a:ext cx="14905038" cy="1815882"/>
          </a:xfrm>
          <a:prstGeom prst="rect">
            <a:avLst/>
          </a:prstGeom>
          <a:noFill/>
          <a:ln w="12700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5600" b="1" dirty="0">
                <a:solidFill>
                  <a:srgbClr val="006600"/>
                </a:solidFill>
              </a:rPr>
              <a:t>PSICOLOGIA JURÍDICA: campos de estágio</a:t>
            </a:r>
            <a:endParaRPr lang="pt-BR" sz="2400" b="1" dirty="0">
              <a:solidFill>
                <a:schemeClr val="accent2"/>
              </a:solidFill>
            </a:endParaRPr>
          </a:p>
        </p:txBody>
      </p:sp>
      <p:sp>
        <p:nvSpPr>
          <p:cNvPr id="48" name="Text Box 147"/>
          <p:cNvSpPr txBox="1">
            <a:spLocks noChangeArrowheads="1"/>
          </p:cNvSpPr>
          <p:nvPr/>
        </p:nvSpPr>
        <p:spPr bwMode="auto">
          <a:xfrm>
            <a:off x="665163" y="4118982"/>
            <a:ext cx="31394400" cy="347787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 algn="ctr" defTabSz="1752600">
              <a:spcBef>
                <a:spcPct val="50000"/>
              </a:spcBef>
            </a:pPr>
            <a:r>
              <a:rPr lang="pt-BR" sz="4000" b="1" dirty="0"/>
              <a:t>ALVIM, Kassandra C.</a:t>
            </a:r>
          </a:p>
          <a:p>
            <a:pPr algn="ctr" defTabSz="1752600">
              <a:spcBef>
                <a:spcPct val="50000"/>
              </a:spcBef>
            </a:pPr>
            <a:r>
              <a:rPr lang="pt-BR" sz="4000" b="1" dirty="0"/>
              <a:t>REIS, Raphael</a:t>
            </a:r>
          </a:p>
          <a:p>
            <a:pPr algn="ctr" defTabSz="1752600">
              <a:spcBef>
                <a:spcPct val="50000"/>
              </a:spcBef>
            </a:pPr>
            <a:r>
              <a:rPr lang="pt-BR" sz="4000" b="1" dirty="0"/>
              <a:t>TORMEN, Bianca</a:t>
            </a:r>
          </a:p>
          <a:p>
            <a:pPr algn="ctr" defTabSz="1752600">
              <a:spcBef>
                <a:spcPct val="50000"/>
              </a:spcBef>
            </a:pPr>
            <a:r>
              <a:rPr lang="pt-BR" sz="4000" b="1" dirty="0"/>
              <a:t>MOTTA, Bruno - Orientador</a:t>
            </a:r>
          </a:p>
        </p:txBody>
      </p:sp>
      <p:sp>
        <p:nvSpPr>
          <p:cNvPr id="52" name="Text Box 127"/>
          <p:cNvSpPr txBox="1">
            <a:spLocks noChangeArrowheads="1"/>
          </p:cNvSpPr>
          <p:nvPr/>
        </p:nvSpPr>
        <p:spPr bwMode="auto">
          <a:xfrm>
            <a:off x="1152401" y="8497888"/>
            <a:ext cx="14833600" cy="16795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1752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1752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50000"/>
              </a:spcBef>
              <a:defRPr/>
            </a:pPr>
            <a:r>
              <a:rPr lang="pt-BR" sz="4000" b="1" dirty="0">
                <a:solidFill>
                  <a:srgbClr val="006600"/>
                </a:solidFill>
                <a:latin typeface="+mn-lt"/>
              </a:rPr>
              <a:t>INTRODUÇÃO</a:t>
            </a:r>
          </a:p>
          <a:p>
            <a:pPr algn="just">
              <a:lnSpc>
                <a:spcPct val="120000"/>
              </a:lnSpc>
              <a:defRPr/>
            </a:pPr>
            <a:r>
              <a:rPr lang="pt-BR" sz="3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A Psicologia Jurídica, é um viés de estudo da Psicologia que busca inserir os conhecimentos e conceitos psicológicos aos assuntos relacionados ao Direito (FRANÇA, 2004). </a:t>
            </a:r>
          </a:p>
          <a:p>
            <a:pPr algn="just">
              <a:lnSpc>
                <a:spcPct val="120000"/>
              </a:lnSpc>
              <a:defRPr/>
            </a:pPr>
            <a:r>
              <a:rPr lang="pt-BR" sz="3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pt-BR" sz="3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Diante disso fez-se necessário o estudo aprofundado sobre o assunto acordando com a prática nos campos aos quais essa vertente é aplicada.</a:t>
            </a:r>
          </a:p>
          <a:p>
            <a:pPr algn="just">
              <a:lnSpc>
                <a:spcPct val="120000"/>
              </a:lnSpc>
              <a:defRPr/>
            </a:pPr>
            <a:r>
              <a:rPr lang="pt-BR" sz="3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pt-BR" sz="3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Com isso nascem os estágios de Psicologia Jurídica e seus campos de atuação, onde o aluno através do recebimento da teoria posta em sala de aula, pode colocar em prática aquilo que foi aprendido.</a:t>
            </a:r>
          </a:p>
          <a:p>
            <a:pPr algn="just">
              <a:lnSpc>
                <a:spcPct val="120000"/>
              </a:lnSpc>
              <a:defRPr/>
            </a:pPr>
            <a:r>
              <a:rPr lang="pt-BR" sz="3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pt-BR" sz="3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Sendo assim, o presente trabalho objetiva apresentar os campos de atuação da Psicologia Jurídica disponibilizados pela instituição UNIFAGOC (Centro Universitário Governador Ozanam Coelho) além da vivência de cada estagiário nesse meio desafiador.</a:t>
            </a:r>
            <a:endParaRPr lang="pt-BR" dirty="0">
              <a:latin typeface="+mn-lt"/>
            </a:endParaRPr>
          </a:p>
          <a:p>
            <a:pPr algn="just">
              <a:lnSpc>
                <a:spcPct val="120000"/>
              </a:lnSpc>
              <a:defRPr/>
            </a:pPr>
            <a:endParaRPr lang="pt-BR" dirty="0">
              <a:latin typeface="+mn-lt"/>
            </a:endParaRPr>
          </a:p>
          <a:p>
            <a:pPr algn="ctr">
              <a:lnSpc>
                <a:spcPct val="120000"/>
              </a:lnSpc>
              <a:defRPr/>
            </a:pPr>
            <a:r>
              <a:rPr lang="pt-BR" sz="4000" b="1" dirty="0">
                <a:solidFill>
                  <a:srgbClr val="006600"/>
                </a:solidFill>
                <a:latin typeface="+mn-lt"/>
              </a:rPr>
              <a:t>METODOLOGIA</a:t>
            </a:r>
          </a:p>
          <a:p>
            <a:pPr algn="just">
              <a:lnSpc>
                <a:spcPct val="120000"/>
              </a:lnSpc>
              <a:defRPr/>
            </a:pPr>
            <a:r>
              <a:rPr lang="pt-BR" sz="3800" dirty="0">
                <a:effectLst/>
                <a:latin typeface="+mn-lt"/>
                <a:ea typeface="Calibri" panose="020F0502020204030204" pitchFamily="34" charset="0"/>
              </a:rPr>
              <a:t>	O trabalho apresentado trata-se de um relatório de estágio dos alunos do oitavo período do curso de Psicologia da UNIFAGOC. </a:t>
            </a:r>
            <a:r>
              <a:rPr lang="pt-BR" sz="3800" dirty="0">
                <a:latin typeface="+mn-lt"/>
                <a:ea typeface="Calibri" panose="020F0502020204030204" pitchFamily="34" charset="0"/>
              </a:rPr>
              <a:t>O método utilizado foi a descrição sobre a atuação de cada autor em seu campo de estágio determinado, além da leitura de artigos sobre a disciplina de Psicologia Jurídica que norteou a escrita do presente artigo.</a:t>
            </a:r>
            <a:endParaRPr lang="pt-BR" sz="3800" dirty="0">
              <a:latin typeface="+mn-lt"/>
            </a:endParaRPr>
          </a:p>
        </p:txBody>
      </p:sp>
      <p:sp>
        <p:nvSpPr>
          <p:cNvPr id="53" name="Text Box 128"/>
          <p:cNvSpPr txBox="1">
            <a:spLocks noChangeArrowheads="1"/>
          </p:cNvSpPr>
          <p:nvPr/>
        </p:nvSpPr>
        <p:spPr bwMode="auto">
          <a:xfrm>
            <a:off x="1252537" y="25155016"/>
            <a:ext cx="14617700" cy="2873825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 defTabSz="1752600">
              <a:lnSpc>
                <a:spcPct val="120000"/>
              </a:lnSpc>
            </a:pPr>
            <a:r>
              <a:rPr lang="pt-BR" sz="3800" b="1" dirty="0">
                <a:solidFill>
                  <a:srgbClr val="006600"/>
                </a:solidFill>
                <a:latin typeface="+mn-lt"/>
              </a:rPr>
              <a:t>RESULTADOS E DISCUSSÃO</a:t>
            </a:r>
          </a:p>
          <a:p>
            <a:pPr algn="just" defTabSz="1752600">
              <a:lnSpc>
                <a:spcPct val="120000"/>
              </a:lnSpc>
            </a:pPr>
            <a:r>
              <a:rPr lang="pt-BR" sz="3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Neste tópico serão apresentados alguns campos de estágio disponíveis e a forma de atuação dos estagiários dentro desses espaços.</a:t>
            </a:r>
            <a:endParaRPr lang="pt-BR" sz="3800" b="1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pt-BR" sz="3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Projeto Acolher</a:t>
            </a:r>
            <a:endParaRPr lang="pt-BR" sz="38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228600" algn="just">
              <a:lnSpc>
                <a:spcPct val="120000"/>
              </a:lnSpc>
              <a:spcAft>
                <a:spcPts val="1000"/>
              </a:spcAft>
            </a:pPr>
            <a:r>
              <a:rPr lang="pt-BR" sz="3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 Projeto Acolher nasceu no final do ano de 2020, através do desejo dos estudantes das faculdades Machado Sobrinho (Juiz de Fora – MG) e UNIFAGOC (Ubá – MG) em conjunto com o professor e orientador Bruno Barbosa </a:t>
            </a:r>
            <a:r>
              <a:rPr lang="pt-BR" sz="3800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Feital</a:t>
            </a:r>
            <a:r>
              <a:rPr lang="pt-BR" sz="3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Motta de prestarem um serviço de acolhimento a pessoas em situação de violência doméstica tendo como objetivo fomentar a discussão e o diálogo com a sociedade sobre a complexidade do fenômeno da violência doméstica.</a:t>
            </a:r>
          </a:p>
          <a:p>
            <a:pPr indent="228600" algn="just">
              <a:lnSpc>
                <a:spcPct val="120000"/>
              </a:lnSpc>
              <a:spcAft>
                <a:spcPts val="1000"/>
              </a:spcAft>
            </a:pPr>
            <a:r>
              <a:rPr lang="pt-BR" sz="3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Inicialmente contava-se com uma conta na rede social </a:t>
            </a:r>
            <a:r>
              <a:rPr lang="pt-BR" sz="3800" i="1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instagram</a:t>
            </a:r>
            <a:r>
              <a:rPr lang="pt-BR" sz="3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com postagens informativas e também culturais, com um total de 3 postagens por semana feitas pelos estagiários de ambas instituições, obtendo também plantões com o intuito de acolher a mulheres vítimas de violência doméstica. Hoje o estágio se expandiu e conta com alunos desde o quarto período e em concomitância abriram-se campos presenciais de estágios voltados para essa temática. </a:t>
            </a:r>
            <a:endParaRPr lang="pt-BR" sz="3800" b="1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  <a:spcAft>
                <a:spcPts val="1000"/>
              </a:spcAft>
            </a:pPr>
            <a:r>
              <a:rPr lang="pt-BR" sz="3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2.Associação de Proteção e Assistência aos Condenados (APAC)</a:t>
            </a:r>
            <a:endParaRPr lang="pt-BR" sz="38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1000"/>
              </a:spcAft>
            </a:pPr>
            <a:r>
              <a:rPr lang="pt-BR" sz="3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 APAC é uma entidade sem fins lucrativos, que visa ressocializar o sujeito privado de liberdade onde a mesma não vem para substituir o sistema prisional tradicional, mas sim como uma alternativa a esse sistema, dando maior dignidade ao sujeito, para que ele não perca o vínculo com a vida fora do cárcere. Inicialmente a APAC nasceu como um grupo de evangelização dentro dos presídios onde seu líder era Mário </a:t>
            </a:r>
            <a:r>
              <a:rPr lang="pt-BR" sz="3800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Ottoboni</a:t>
            </a:r>
            <a:r>
              <a:rPr lang="pt-BR" sz="3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, que seguia o lema  “Amando o Próximo, Amarás a Cristo”. Atualmente a instituição é composta em seu corpo por funcionários remunerados, </a:t>
            </a:r>
          </a:p>
          <a:p>
            <a:pPr algn="just" defTabSz="1752600">
              <a:lnSpc>
                <a:spcPct val="120000"/>
              </a:lnSpc>
            </a:pPr>
            <a:endParaRPr lang="pt-BR" sz="3800" dirty="0">
              <a:latin typeface="+mn-lt"/>
            </a:endParaRPr>
          </a:p>
          <a:p>
            <a:pPr algn="just" defTabSz="1752600">
              <a:lnSpc>
                <a:spcPct val="120000"/>
              </a:lnSpc>
            </a:pPr>
            <a:endParaRPr lang="pt-BR" sz="3800" dirty="0"/>
          </a:p>
          <a:p>
            <a:pPr algn="just" defTabSz="1752600">
              <a:lnSpc>
                <a:spcPct val="120000"/>
              </a:lnSpc>
            </a:pPr>
            <a:endParaRPr lang="pt-BR" sz="3800" dirty="0"/>
          </a:p>
          <a:p>
            <a:pPr algn="just" defTabSz="1752600">
              <a:lnSpc>
                <a:spcPct val="120000"/>
              </a:lnSpc>
            </a:pPr>
            <a:endParaRPr lang="pt-BR" sz="3800" dirty="0"/>
          </a:p>
          <a:p>
            <a:pPr algn="just" defTabSz="1752600">
              <a:lnSpc>
                <a:spcPct val="120000"/>
              </a:lnSpc>
            </a:pPr>
            <a:endParaRPr lang="pt-BR" sz="3800" dirty="0"/>
          </a:p>
          <a:p>
            <a:pPr algn="just" defTabSz="1752600">
              <a:lnSpc>
                <a:spcPct val="120000"/>
              </a:lnSpc>
            </a:pPr>
            <a:endParaRPr lang="pt-BR" sz="3800" dirty="0"/>
          </a:p>
          <a:p>
            <a:pPr algn="just" defTabSz="1752600">
              <a:lnSpc>
                <a:spcPct val="120000"/>
              </a:lnSpc>
            </a:pPr>
            <a:endParaRPr lang="pt-BR" sz="3800" dirty="0"/>
          </a:p>
        </p:txBody>
      </p:sp>
      <p:sp>
        <p:nvSpPr>
          <p:cNvPr id="54" name="Text Box 128"/>
          <p:cNvSpPr txBox="1">
            <a:spLocks noChangeArrowheads="1"/>
          </p:cNvSpPr>
          <p:nvPr/>
        </p:nvSpPr>
        <p:spPr bwMode="auto">
          <a:xfrm>
            <a:off x="16452849" y="8497888"/>
            <a:ext cx="15122525" cy="3754373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just">
              <a:lnSpc>
                <a:spcPct val="120000"/>
              </a:lnSpc>
              <a:spcAft>
                <a:spcPts val="1000"/>
              </a:spcAft>
            </a:pPr>
            <a:r>
              <a:rPr lang="pt-BR" sz="3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estagiários e voluntários, sendo a maior parte gerida pelos próprios </a:t>
            </a:r>
            <a:r>
              <a:rPr lang="pt-BR" sz="3800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recuperandos</a:t>
            </a:r>
            <a:r>
              <a:rPr lang="pt-BR" sz="3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20000"/>
              </a:lnSpc>
            </a:pPr>
            <a:r>
              <a:rPr lang="pt-BR" sz="3800" dirty="0">
                <a:effectLst/>
                <a:latin typeface="+mn-lt"/>
                <a:ea typeface="Calibri" panose="020F0502020204030204" pitchFamily="34" charset="0"/>
              </a:rPr>
              <a:t>Os </a:t>
            </a:r>
            <a:r>
              <a:rPr lang="pt-BR" sz="3800" dirty="0" err="1">
                <a:effectLst/>
                <a:latin typeface="+mn-lt"/>
                <a:ea typeface="Calibri" panose="020F0502020204030204" pitchFamily="34" charset="0"/>
              </a:rPr>
              <a:t>recuperandos</a:t>
            </a:r>
            <a:r>
              <a:rPr lang="pt-BR" sz="3800" dirty="0">
                <a:effectLst/>
                <a:latin typeface="+mn-lt"/>
                <a:ea typeface="Calibri" panose="020F0502020204030204" pitchFamily="34" charset="0"/>
              </a:rPr>
              <a:t>, sujeitos que estão cumprindo pena privativa de liberdade, são responsáveis por manter a ordem e gerir a maior parte da instituição. </a:t>
            </a:r>
          </a:p>
          <a:p>
            <a:pPr algn="just">
              <a:lnSpc>
                <a:spcPct val="120000"/>
              </a:lnSpc>
              <a:spcAft>
                <a:spcPts val="1000"/>
              </a:spcAft>
            </a:pPr>
            <a:r>
              <a:rPr lang="pt-BR" sz="3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Ao chegar o indivíduo é recebido por um recuperando, se libertando assim das algemas e dos uniformes pré-determinados, recebendo roupas do dia a dia, iniciando seu primeiro contato com recuperação de sua dignidade.</a:t>
            </a:r>
          </a:p>
          <a:p>
            <a:pPr algn="just">
              <a:lnSpc>
                <a:spcPct val="120000"/>
              </a:lnSpc>
              <a:spcAft>
                <a:spcPts val="1000"/>
              </a:spcAft>
            </a:pPr>
            <a:r>
              <a:rPr lang="pt-BR" sz="3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Assim começa os desafios do profissional da psicologia dentro da APAC, que diferente do que muitos pensam não atua no viés jurídico, mas sim na área social onde tem o papel de auxiliar nessa jornada de ressocialização. Durante sua permanência na associação o recuperando pode acessar o psicólogo por meio de requerimentos escritos a próprio punho, assim, quando o profissional recebe esse documento a urgência é avaliada e os atendimentos são iniciados. </a:t>
            </a:r>
          </a:p>
          <a:p>
            <a:pPr algn="just">
              <a:lnSpc>
                <a:spcPct val="120000"/>
              </a:lnSpc>
              <a:spcAft>
                <a:spcPts val="1000"/>
              </a:spcAft>
            </a:pPr>
            <a:r>
              <a:rPr lang="pt-BR" sz="3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 primeiro desafio inicia-se no reestabelecimento dos vínculos familiares do recuperando, que são na maioria das vezes destruídos pelo sistema prisional “comum”. A APAC acredita que um dos elementos mais importantes para tal recuperação é o apoio da família, o psicólogo tem o papel de fazer o acolhimento não só do recuperando como também de sua família.</a:t>
            </a:r>
          </a:p>
          <a:p>
            <a:pPr marL="342900" lvl="0" indent="-342900" algn="just">
              <a:lnSpc>
                <a:spcPct val="120000"/>
              </a:lnSpc>
              <a:spcAft>
                <a:spcPts val="1000"/>
              </a:spcAft>
              <a:buFont typeface="+mj-lt"/>
              <a:buAutoNum type="arabicPeriod" startAt="3"/>
            </a:pPr>
            <a:r>
              <a:rPr lang="pt-BR" sz="38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Grupo Reflexivo</a:t>
            </a:r>
            <a:endParaRPr lang="pt-BR" sz="38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1000"/>
              </a:spcAft>
            </a:pPr>
            <a:r>
              <a:rPr lang="pt-BR" sz="38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 Grupo Reflexivo para Autores de Violência Doméstica vem como pena alternativa, seguindo a alteração de 03 de abril de 2020 da Lei n° 13.984 onde estabelece com medida protetiva a frequência aos centros de acompanhamento psicossociais por meio de atendimento individual ou em grupo. Em Visconde do Rio Branco, Minas Gerais, com a participação de mediadores, profissionais formados e estagiários das áreas de psicologia e direito, o trabalho acontece com a promoção de 10 encontros com temáticas dos mais variados assuntos desde o entendimento sobre a lei Maria da Penha até mesmo sobre a saúde do homem, existindo também dinâmicas reflexivas e interativas.</a:t>
            </a:r>
            <a:endParaRPr lang="pt-BR" sz="38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spcAft>
                <a:spcPts val="1000"/>
              </a:spcAft>
            </a:pPr>
            <a:r>
              <a:rPr lang="pt-BR" sz="38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Tal grupo atua no intuito de contribuir no enfrentamento da violência, promovendo diálogos entre os componentes, favorecendo a compreensão sobre as</a:t>
            </a:r>
            <a:r>
              <a:rPr lang="pt-BR" sz="3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38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situações de violência e a construção de relações de gênero mais equitativas.</a:t>
            </a:r>
            <a:r>
              <a:rPr lang="pt-BR" sz="3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38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Nesse sentido, o diferencial dos grupos reflexivos para outros tipos de atendimento</a:t>
            </a:r>
            <a:r>
              <a:rPr lang="pt-BR" sz="3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38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em grupo reside na realização de ações reflexivas em um espaço interativo em que</a:t>
            </a:r>
            <a:r>
              <a:rPr lang="pt-BR" sz="3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38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os homens compartilham suas dores, temores e o silêncio sobre a sua vida pública</a:t>
            </a:r>
            <a:r>
              <a:rPr lang="pt-BR" sz="3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3800" dirty="0">
                <a:solidFill>
                  <a:srgbClr val="000000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e privada</a:t>
            </a:r>
            <a:r>
              <a:rPr lang="pt-BR" sz="3800" dirty="0">
                <a:solidFill>
                  <a:srgbClr val="262626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pt-BR" sz="38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20000"/>
              </a:lnSpc>
              <a:spcAft>
                <a:spcPts val="1000"/>
              </a:spcAft>
            </a:pPr>
            <a:r>
              <a:rPr lang="pt-BR" sz="3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Com isso, conclui-se que o campo da Psicologia Jurídica exige maior exploração de seus estudiosos devido a importância de seus campos de atuação, que acolhem o sujeito e olha para sua individualidade sem julgamentos.</a:t>
            </a:r>
            <a:endParaRPr lang="pt-BR" sz="38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endParaRPr lang="pt-BR" sz="38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 defTabSz="1752600">
              <a:lnSpc>
                <a:spcPct val="120000"/>
              </a:lnSpc>
            </a:pPr>
            <a:endParaRPr lang="pt-BR" sz="3800" dirty="0">
              <a:latin typeface="+mn-lt"/>
            </a:endParaRPr>
          </a:p>
          <a:p>
            <a:pPr algn="just" defTabSz="1752600">
              <a:lnSpc>
                <a:spcPct val="120000"/>
              </a:lnSpc>
            </a:pPr>
            <a:endParaRPr lang="pt-BR" sz="3800" dirty="0"/>
          </a:p>
          <a:p>
            <a:pPr algn="just" defTabSz="1752600">
              <a:lnSpc>
                <a:spcPct val="120000"/>
              </a:lnSpc>
            </a:pPr>
            <a:endParaRPr lang="pt-BR" sz="3800" dirty="0"/>
          </a:p>
        </p:txBody>
      </p:sp>
      <p:sp>
        <p:nvSpPr>
          <p:cNvPr id="63" name="Text Box 142"/>
          <p:cNvSpPr txBox="1">
            <a:spLocks noChangeArrowheads="1"/>
          </p:cNvSpPr>
          <p:nvPr/>
        </p:nvSpPr>
        <p:spPr bwMode="auto">
          <a:xfrm>
            <a:off x="16511587" y="42516642"/>
            <a:ext cx="14906625" cy="643253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>
            <a:spAutoFit/>
          </a:bodyPr>
          <a:lstStyle/>
          <a:p>
            <a:pPr algn="ctr" defTabSz="1752600"/>
            <a:r>
              <a:rPr lang="pt-BR" sz="3800" b="1" dirty="0">
                <a:solidFill>
                  <a:srgbClr val="006600"/>
                </a:solidFill>
                <a:latin typeface="+mn-lt"/>
              </a:rPr>
              <a:t>REFERÊNCIAS</a:t>
            </a:r>
          </a:p>
          <a:p>
            <a:pPr algn="just" defTabSz="1752600"/>
            <a:r>
              <a:rPr lang="pt-BR" sz="2400" b="0" i="0" dirty="0">
                <a:solidFill>
                  <a:srgbClr val="000000"/>
                </a:solidFill>
                <a:effectLst/>
                <a:latin typeface="+mn-lt"/>
              </a:rPr>
              <a:t>FRANCA, Fátima. Reflexões sobre psicologia jurídica e seu panorama no Brasil.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+mn-lt"/>
              </a:rPr>
              <a:t> Psicol. teor. </a:t>
            </a:r>
            <a:r>
              <a:rPr lang="pt-BR" sz="2400" b="1" i="0" dirty="0" err="1">
                <a:solidFill>
                  <a:srgbClr val="000000"/>
                </a:solidFill>
                <a:effectLst/>
                <a:latin typeface="+mn-lt"/>
              </a:rPr>
              <a:t>prat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+mn-lt"/>
              </a:rPr>
              <a:t>.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+mn-lt"/>
              </a:rPr>
              <a:t>,  São Paulo ,  v. 6, n. 1, p. 73-80, jun.  2004 .   Disponível em &lt;http://pepsic.bvsalud.org/</a:t>
            </a:r>
            <a:r>
              <a:rPr lang="pt-BR" sz="2400" b="0" i="0" dirty="0" err="1">
                <a:solidFill>
                  <a:srgbClr val="000000"/>
                </a:solidFill>
                <a:effectLst/>
                <a:latin typeface="+mn-lt"/>
              </a:rPr>
              <a:t>scielo.php?script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+mn-lt"/>
              </a:rPr>
              <a:t>=</a:t>
            </a:r>
            <a:r>
              <a:rPr lang="pt-BR" sz="2400" b="0" i="0" dirty="0" err="1">
                <a:solidFill>
                  <a:srgbClr val="000000"/>
                </a:solidFill>
                <a:effectLst/>
                <a:latin typeface="+mn-lt"/>
              </a:rPr>
              <a:t>sci_arttext&amp;pid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+mn-lt"/>
              </a:rPr>
              <a:t>=S1516-36872004000100006&amp;lng=</a:t>
            </a:r>
            <a:r>
              <a:rPr lang="pt-BR" sz="2400" b="0" i="0" dirty="0" err="1">
                <a:solidFill>
                  <a:srgbClr val="000000"/>
                </a:solidFill>
                <a:effectLst/>
                <a:latin typeface="+mn-lt"/>
              </a:rPr>
              <a:t>pt&amp;nrm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+mn-lt"/>
              </a:rPr>
              <a:t>=</a:t>
            </a:r>
            <a:r>
              <a:rPr lang="pt-BR" sz="2400" b="0" i="0" dirty="0" err="1">
                <a:solidFill>
                  <a:srgbClr val="000000"/>
                </a:solidFill>
                <a:effectLst/>
                <a:latin typeface="+mn-lt"/>
              </a:rPr>
              <a:t>iso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+mn-lt"/>
              </a:rPr>
              <a:t>&gt;. acessos em  23  ago.  2022.</a:t>
            </a:r>
          </a:p>
          <a:p>
            <a:pPr algn="just" defTabSz="1752600"/>
            <a:endParaRPr lang="pt-BR" sz="2400" dirty="0">
              <a:solidFill>
                <a:srgbClr val="000000"/>
              </a:solidFill>
              <a:latin typeface="+mn-lt"/>
            </a:endParaRPr>
          </a:p>
          <a:p>
            <a:pPr algn="just" defTabSz="1752600"/>
            <a:r>
              <a:rPr lang="pt-BR" sz="2400" b="0" i="0" dirty="0">
                <a:solidFill>
                  <a:srgbClr val="000000"/>
                </a:solidFill>
                <a:effectLst/>
                <a:latin typeface="+mn-lt"/>
              </a:rPr>
              <a:t>SCOTT, Juliano Beck; OLIVEIRA, Isabel F. de. Grupos reflexivos para homens autores de violência doméstica: estudo comparativo a partir de três programas brasileiros.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+mn-lt"/>
              </a:rPr>
              <a:t> Psicol. teor. </a:t>
            </a:r>
            <a:r>
              <a:rPr lang="pt-BR" sz="2400" b="1" i="0" dirty="0" err="1">
                <a:solidFill>
                  <a:srgbClr val="000000"/>
                </a:solidFill>
                <a:effectLst/>
                <a:latin typeface="+mn-lt"/>
              </a:rPr>
              <a:t>prat</a:t>
            </a:r>
            <a:r>
              <a:rPr lang="pt-BR" sz="2400" b="1" i="0" dirty="0">
                <a:solidFill>
                  <a:srgbClr val="000000"/>
                </a:solidFill>
                <a:effectLst/>
                <a:latin typeface="+mn-lt"/>
              </a:rPr>
              <a:t>.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+mn-lt"/>
              </a:rPr>
              <a:t>,  São Paulo ,  v. 23, n. 1, p. 01-20, abr.  2021 .   Disponível em &lt;http://pepsic.bvsalud.org/</a:t>
            </a:r>
            <a:r>
              <a:rPr lang="pt-BR" sz="2400" b="0" i="0" dirty="0" err="1">
                <a:solidFill>
                  <a:srgbClr val="000000"/>
                </a:solidFill>
                <a:effectLst/>
                <a:latin typeface="+mn-lt"/>
              </a:rPr>
              <a:t>scielo.php?script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+mn-lt"/>
              </a:rPr>
              <a:t>=</a:t>
            </a:r>
            <a:r>
              <a:rPr lang="pt-BR" sz="2400" b="0" i="0" dirty="0" err="1">
                <a:solidFill>
                  <a:srgbClr val="000000"/>
                </a:solidFill>
                <a:effectLst/>
                <a:latin typeface="+mn-lt"/>
              </a:rPr>
              <a:t>sci_arttext&amp;pid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+mn-lt"/>
              </a:rPr>
              <a:t>=S1516-36872021000100007&amp;lng=</a:t>
            </a:r>
            <a:r>
              <a:rPr lang="pt-BR" sz="2400" b="0" i="0" dirty="0" err="1">
                <a:solidFill>
                  <a:srgbClr val="000000"/>
                </a:solidFill>
                <a:effectLst/>
                <a:latin typeface="+mn-lt"/>
              </a:rPr>
              <a:t>pt&amp;nrm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+mn-lt"/>
              </a:rPr>
              <a:t>=</a:t>
            </a:r>
            <a:r>
              <a:rPr lang="pt-BR" sz="2400" b="0" i="0" dirty="0" err="1">
                <a:solidFill>
                  <a:srgbClr val="000000"/>
                </a:solidFill>
                <a:effectLst/>
                <a:latin typeface="+mn-lt"/>
              </a:rPr>
              <a:t>iso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+mn-lt"/>
              </a:rPr>
              <a:t>&gt;. acessos em  23  ago.  2022.  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+mn-lt"/>
                <a:hlinkClick r:id="rId2"/>
              </a:rPr>
              <a:t>http://dx.doi.org/10.5935/1980-6906/ePTPSP13040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+mn-lt"/>
              </a:rPr>
              <a:t>.</a:t>
            </a:r>
          </a:p>
          <a:p>
            <a:pPr algn="just" defTabSz="1752600"/>
            <a:r>
              <a:rPr lang="pt-BR" sz="2400" b="0" i="0" dirty="0">
                <a:solidFill>
                  <a:srgbClr val="000000"/>
                </a:solidFill>
                <a:effectLst/>
                <a:latin typeface="+mn-lt"/>
              </a:rPr>
              <a:t>Lago, Vivian de Medeiros et al. Um breve histórico da psicologia jurídica no Brasil e seus campos de atuação. Estudos de Psicologia (Campinas) [online]. 2009, v. 26, n. 4 [Acessado 23 Agosto 2022] , pp. 483-491. Disponível em: &lt;https://doi.org/10.1590/S0103-166X2009000400009&gt;. </a:t>
            </a:r>
            <a:r>
              <a:rPr lang="pt-BR" sz="2400" b="0" i="0" dirty="0" err="1">
                <a:solidFill>
                  <a:srgbClr val="000000"/>
                </a:solidFill>
                <a:effectLst/>
                <a:latin typeface="+mn-lt"/>
              </a:rPr>
              <a:t>Epub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+mn-lt"/>
              </a:rPr>
              <a:t> 23 </a:t>
            </a:r>
            <a:r>
              <a:rPr lang="pt-BR" sz="2400" b="0" i="0" dirty="0" err="1">
                <a:solidFill>
                  <a:srgbClr val="000000"/>
                </a:solidFill>
                <a:effectLst/>
                <a:latin typeface="+mn-lt"/>
              </a:rPr>
              <a:t>Fev</a:t>
            </a:r>
            <a:r>
              <a:rPr lang="pt-BR" sz="2400" b="0" i="0" dirty="0">
                <a:solidFill>
                  <a:srgbClr val="000000"/>
                </a:solidFill>
                <a:effectLst/>
                <a:latin typeface="+mn-lt"/>
              </a:rPr>
              <a:t> 2010. ISSN 1982-0275. https://doi.org/10.1590/S0103-166X2009000400009.</a:t>
            </a:r>
          </a:p>
          <a:p>
            <a:pPr algn="just" defTabSz="1752600"/>
            <a:endParaRPr lang="pt-BR" sz="3800" dirty="0"/>
          </a:p>
        </p:txBody>
      </p:sp>
      <p:pic>
        <p:nvPicPr>
          <p:cNvPr id="2100" name="Picture 52" descr="C:\Users\Windows\OneDrive\FAGOC\A HORÁRIO 2019-2\LOGO UNIFAGOC\UNIFAGOC_Logo Vertical_positivo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2393" y="1440510"/>
            <a:ext cx="7632848" cy="59265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0" name="Espaço Reservado para Conteúdo 99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25130760" y="1706245"/>
            <a:ext cx="5478780" cy="547878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17526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pt-BR" altLang="pt-BR" sz="3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17526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pt-BR" altLang="pt-BR" sz="3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775</Words>
  <Application>Microsoft Office PowerPoint</Application>
  <PresentationFormat>Personalizar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Design padrão</vt:lpstr>
      <vt:lpstr>Apresentação do PowerPoint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VD</dc:creator>
  <cp:lastModifiedBy>Usuário</cp:lastModifiedBy>
  <cp:revision>57</cp:revision>
  <dcterms:created xsi:type="dcterms:W3CDTF">2007-02-05T17:43:00Z</dcterms:created>
  <dcterms:modified xsi:type="dcterms:W3CDTF">2022-11-08T15:04:47Z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73F80D2658B14B34817B6D0E749C2C06</vt:lpwstr>
  </property>
  <property fmtid="{D5CDD505-2E9C-101B-9397-08002B2CF9AE}" pid="3" name="KSOProductBuildVer">
    <vt:lpwstr>1046-11.2.0.11191</vt:lpwstr>
  </property>
</Properties>
</file>