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32404050" cy="504063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E1EE65-48CA-493F-AA7F-99DE93A18412}" v="20" dt="2022-08-18T01:57:27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6103" autoAdjust="0"/>
    <p:restoredTop sz="91111" autoAdjust="0"/>
  </p:normalViewPr>
  <p:slideViewPr>
    <p:cSldViewPr>
      <p:cViewPr>
        <p:scale>
          <a:sx n="33" d="100"/>
          <a:sy n="33" d="100"/>
        </p:scale>
        <p:origin x="354" y="-5598"/>
      </p:cViewPr>
      <p:guideLst>
        <p:guide orient="horz" pos="15876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mana Silva Soares" userId="e6d5a78bb67a3686" providerId="LiveId" clId="{E1E1EE65-48CA-493F-AA7F-99DE93A18412}"/>
    <pc:docChg chg="undo redo custSel modSld">
      <pc:chgData name="Germana Silva Soares" userId="e6d5a78bb67a3686" providerId="LiveId" clId="{E1E1EE65-48CA-493F-AA7F-99DE93A18412}" dt="2022-08-18T01:57:53.450" v="4278" actId="6549"/>
      <pc:docMkLst>
        <pc:docMk/>
      </pc:docMkLst>
      <pc:sldChg chg="addSp delSp modSp mod">
        <pc:chgData name="Germana Silva Soares" userId="e6d5a78bb67a3686" providerId="LiveId" clId="{E1E1EE65-48CA-493F-AA7F-99DE93A18412}" dt="2022-08-18T01:57:53.450" v="4278" actId="6549"/>
        <pc:sldMkLst>
          <pc:docMk/>
          <pc:sldMk cId="0" sldId="258"/>
        </pc:sldMkLst>
        <pc:spChg chg="del mod">
          <ac:chgData name="Germana Silva Soares" userId="e6d5a78bb67a3686" providerId="LiveId" clId="{E1E1EE65-48CA-493F-AA7F-99DE93A18412}" dt="2022-08-17T18:35:01.356" v="3052" actId="478"/>
          <ac:spMkLst>
            <pc:docMk/>
            <pc:sldMk cId="0" sldId="258"/>
            <ac:spMk id="2" creationId="{00000000-0000-0000-0000-000000000000}"/>
          </ac:spMkLst>
        </pc:spChg>
        <pc:spChg chg="add del mod">
          <ac:chgData name="Germana Silva Soares" userId="e6d5a78bb67a3686" providerId="LiveId" clId="{E1E1EE65-48CA-493F-AA7F-99DE93A18412}" dt="2022-08-17T18:37:18.169" v="3097"/>
          <ac:spMkLst>
            <pc:docMk/>
            <pc:sldMk cId="0" sldId="258"/>
            <ac:spMk id="3" creationId="{412819D2-03B5-7ED7-0885-A9730F1F4AE2}"/>
          </ac:spMkLst>
        </pc:spChg>
        <pc:spChg chg="add del mod">
          <ac:chgData name="Germana Silva Soares" userId="e6d5a78bb67a3686" providerId="LiveId" clId="{E1E1EE65-48CA-493F-AA7F-99DE93A18412}" dt="2022-08-17T18:36:28.668" v="3088"/>
          <ac:spMkLst>
            <pc:docMk/>
            <pc:sldMk cId="0" sldId="258"/>
            <ac:spMk id="4" creationId="{B1EADF54-B138-F44B-21B9-06E30AF18285}"/>
          </ac:spMkLst>
        </pc:spChg>
        <pc:spChg chg="add mod">
          <ac:chgData name="Germana Silva Soares" userId="e6d5a78bb67a3686" providerId="LiveId" clId="{E1E1EE65-48CA-493F-AA7F-99DE93A18412}" dt="2022-08-17T20:05:23.693" v="4223" actId="20577"/>
          <ac:spMkLst>
            <pc:docMk/>
            <pc:sldMk cId="0" sldId="258"/>
            <ac:spMk id="6" creationId="{DB2C0A9C-44F7-19DF-EF73-C2E013DB291A}"/>
          </ac:spMkLst>
        </pc:spChg>
        <pc:spChg chg="mod">
          <ac:chgData name="Germana Silva Soares" userId="e6d5a78bb67a3686" providerId="LiveId" clId="{E1E1EE65-48CA-493F-AA7F-99DE93A18412}" dt="2022-08-17T18:35:14.245" v="3054" actId="1076"/>
          <ac:spMkLst>
            <pc:docMk/>
            <pc:sldMk cId="0" sldId="258"/>
            <ac:spMk id="47" creationId="{00000000-0000-0000-0000-000000000000}"/>
          </ac:spMkLst>
        </pc:spChg>
        <pc:spChg chg="mod">
          <ac:chgData name="Germana Silva Soares" userId="e6d5a78bb67a3686" providerId="LiveId" clId="{E1E1EE65-48CA-493F-AA7F-99DE93A18412}" dt="2022-08-17T02:19:45.044" v="105" actId="1076"/>
          <ac:spMkLst>
            <pc:docMk/>
            <pc:sldMk cId="0" sldId="258"/>
            <ac:spMk id="48" creationId="{00000000-0000-0000-0000-000000000000}"/>
          </ac:spMkLst>
        </pc:spChg>
        <pc:spChg chg="mod">
          <ac:chgData name="Germana Silva Soares" userId="e6d5a78bb67a3686" providerId="LiveId" clId="{E1E1EE65-48CA-493F-AA7F-99DE93A18412}" dt="2022-08-18T01:45:11.011" v="4230" actId="20577"/>
          <ac:spMkLst>
            <pc:docMk/>
            <pc:sldMk cId="0" sldId="258"/>
            <ac:spMk id="52" creationId="{00000000-0000-0000-0000-000000000000}"/>
          </ac:spMkLst>
        </pc:spChg>
        <pc:spChg chg="mod">
          <ac:chgData name="Germana Silva Soares" userId="e6d5a78bb67a3686" providerId="LiveId" clId="{E1E1EE65-48CA-493F-AA7F-99DE93A18412}" dt="2022-08-18T01:46:33.450" v="4238" actId="20577"/>
          <ac:spMkLst>
            <pc:docMk/>
            <pc:sldMk cId="0" sldId="258"/>
            <ac:spMk id="53" creationId="{00000000-0000-0000-0000-000000000000}"/>
          </ac:spMkLst>
        </pc:spChg>
        <pc:spChg chg="del mod">
          <ac:chgData name="Germana Silva Soares" userId="e6d5a78bb67a3686" providerId="LiveId" clId="{E1E1EE65-48CA-493F-AA7F-99DE93A18412}" dt="2022-08-17T18:33:28.814" v="3033"/>
          <ac:spMkLst>
            <pc:docMk/>
            <pc:sldMk cId="0" sldId="258"/>
            <ac:spMk id="54" creationId="{00000000-0000-0000-0000-000000000000}"/>
          </ac:spMkLst>
        </pc:spChg>
        <pc:spChg chg="del">
          <ac:chgData name="Germana Silva Soares" userId="e6d5a78bb67a3686" providerId="LiveId" clId="{E1E1EE65-48CA-493F-AA7F-99DE93A18412}" dt="2022-08-17T18:33:28.814" v="3031" actId="478"/>
          <ac:spMkLst>
            <pc:docMk/>
            <pc:sldMk cId="0" sldId="258"/>
            <ac:spMk id="55" creationId="{00000000-0000-0000-0000-000000000000}"/>
          </ac:spMkLst>
        </pc:spChg>
        <pc:spChg chg="del">
          <ac:chgData name="Germana Silva Soares" userId="e6d5a78bb67a3686" providerId="LiveId" clId="{E1E1EE65-48CA-493F-AA7F-99DE93A18412}" dt="2022-08-17T18:33:32.752" v="3035" actId="478"/>
          <ac:spMkLst>
            <pc:docMk/>
            <pc:sldMk cId="0" sldId="258"/>
            <ac:spMk id="57" creationId="{00000000-0000-0000-0000-000000000000}"/>
          </ac:spMkLst>
        </pc:spChg>
        <pc:spChg chg="del mod">
          <ac:chgData name="Germana Silva Soares" userId="e6d5a78bb67a3686" providerId="LiveId" clId="{E1E1EE65-48CA-493F-AA7F-99DE93A18412}" dt="2022-08-17T18:33:39.146" v="3038" actId="478"/>
          <ac:spMkLst>
            <pc:docMk/>
            <pc:sldMk cId="0" sldId="258"/>
            <ac:spMk id="58" creationId="{00000000-0000-0000-0000-000000000000}"/>
          </ac:spMkLst>
        </pc:spChg>
        <pc:spChg chg="del">
          <ac:chgData name="Germana Silva Soares" userId="e6d5a78bb67a3686" providerId="LiveId" clId="{E1E1EE65-48CA-493F-AA7F-99DE93A18412}" dt="2022-08-17T18:33:41.689" v="3039" actId="478"/>
          <ac:spMkLst>
            <pc:docMk/>
            <pc:sldMk cId="0" sldId="258"/>
            <ac:spMk id="60" creationId="{00000000-0000-0000-0000-000000000000}"/>
          </ac:spMkLst>
        </pc:spChg>
        <pc:spChg chg="del">
          <ac:chgData name="Germana Silva Soares" userId="e6d5a78bb67a3686" providerId="LiveId" clId="{E1E1EE65-48CA-493F-AA7F-99DE93A18412}" dt="2022-08-17T18:33:53.524" v="3041" actId="478"/>
          <ac:spMkLst>
            <pc:docMk/>
            <pc:sldMk cId="0" sldId="258"/>
            <ac:spMk id="61" creationId="{00000000-0000-0000-0000-000000000000}"/>
          </ac:spMkLst>
        </pc:spChg>
        <pc:spChg chg="del mod">
          <ac:chgData name="Germana Silva Soares" userId="e6d5a78bb67a3686" providerId="LiveId" clId="{E1E1EE65-48CA-493F-AA7F-99DE93A18412}" dt="2022-08-17T19:19:55.463" v="3973" actId="478"/>
          <ac:spMkLst>
            <pc:docMk/>
            <pc:sldMk cId="0" sldId="258"/>
            <ac:spMk id="62" creationId="{00000000-0000-0000-0000-000000000000}"/>
          </ac:spMkLst>
        </pc:spChg>
        <pc:spChg chg="mod">
          <ac:chgData name="Germana Silva Soares" userId="e6d5a78bb67a3686" providerId="LiveId" clId="{E1E1EE65-48CA-493F-AA7F-99DE93A18412}" dt="2022-08-18T01:57:53.450" v="4278" actId="6549"/>
          <ac:spMkLst>
            <pc:docMk/>
            <pc:sldMk cId="0" sldId="258"/>
            <ac:spMk id="63" creationId="{00000000-0000-0000-0000-000000000000}"/>
          </ac:spMkLst>
        </pc:spChg>
        <pc:spChg chg="del mod">
          <ac:chgData name="Germana Silva Soares" userId="e6d5a78bb67a3686" providerId="LiveId" clId="{E1E1EE65-48CA-493F-AA7F-99DE93A18412}" dt="2022-08-17T18:33:37.201" v="3037" actId="478"/>
          <ac:spMkLst>
            <pc:docMk/>
            <pc:sldMk cId="0" sldId="258"/>
            <ac:spMk id="2052" creationId="{00000000-0000-0000-0000-000000000000}"/>
          </ac:spMkLst>
        </pc:spChg>
        <pc:graphicFrameChg chg="add del mod modGraphic">
          <ac:chgData name="Germana Silva Soares" userId="e6d5a78bb67a3686" providerId="LiveId" clId="{E1E1EE65-48CA-493F-AA7F-99DE93A18412}" dt="2022-08-17T18:37:37.648" v="3101" actId="478"/>
          <ac:graphicFrameMkLst>
            <pc:docMk/>
            <pc:sldMk cId="0" sldId="258"/>
            <ac:graphicFrameMk id="5" creationId="{3917A8C2-BD88-8CFE-B32D-50DECD2C8742}"/>
          </ac:graphicFrameMkLst>
        </pc:graphicFrameChg>
        <pc:graphicFrameChg chg="del">
          <ac:chgData name="Germana Silva Soares" userId="e6d5a78bb67a3686" providerId="LiveId" clId="{E1E1EE65-48CA-493F-AA7F-99DE93A18412}" dt="2022-08-17T18:33:30.816" v="3034" actId="478"/>
          <ac:graphicFrameMkLst>
            <pc:docMk/>
            <pc:sldMk cId="0" sldId="258"/>
            <ac:graphicFrameMk id="56" creationId="{00000000-0000-0000-0000-000000000000}"/>
          </ac:graphicFrameMkLst>
        </pc:graphicFrameChg>
        <pc:graphicFrameChg chg="del">
          <ac:chgData name="Germana Silva Soares" userId="e6d5a78bb67a3686" providerId="LiveId" clId="{E1E1EE65-48CA-493F-AA7F-99DE93A18412}" dt="2022-08-17T18:33:43.475" v="3040" actId="478"/>
          <ac:graphicFrameMkLst>
            <pc:docMk/>
            <pc:sldMk cId="0" sldId="258"/>
            <ac:graphicFrameMk id="59" creationId="{00000000-0000-0000-0000-000000000000}"/>
          </ac:graphicFrameMkLst>
        </pc:graphicFrameChg>
        <pc:picChg chg="mod">
          <ac:chgData name="Germana Silva Soares" userId="e6d5a78bb67a3686" providerId="LiveId" clId="{E1E1EE65-48CA-493F-AA7F-99DE93A18412}" dt="2022-08-17T18:35:27.610" v="3056" actId="1076"/>
          <ac:picMkLst>
            <pc:docMk/>
            <pc:sldMk cId="0" sldId="258"/>
            <ac:picMk id="100" creationId="{00000000-0000-0000-0000-000000000000}"/>
          </ac:picMkLst>
        </pc:picChg>
        <pc:picChg chg="mod">
          <ac:chgData name="Germana Silva Soares" userId="e6d5a78bb67a3686" providerId="LiveId" clId="{E1E1EE65-48CA-493F-AA7F-99DE93A18412}" dt="2022-08-17T18:35:08.191" v="3053" actId="1076"/>
          <ac:picMkLst>
            <pc:docMk/>
            <pc:sldMk cId="0" sldId="258"/>
            <ac:picMk id="2100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8248650"/>
            <a:ext cx="24303038" cy="1754981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6474738"/>
            <a:ext cx="24303038" cy="121697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0200" y="2684463"/>
            <a:ext cx="6986588" cy="42716450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684463"/>
            <a:ext cx="20810537" cy="42716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227263" y="2684463"/>
            <a:ext cx="27949525" cy="42716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2566650"/>
            <a:ext cx="27947937" cy="209677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11388" y="33732788"/>
            <a:ext cx="27947937" cy="11026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227263" y="13419138"/>
            <a:ext cx="13898562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3419138"/>
            <a:ext cx="13898563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684463"/>
            <a:ext cx="27947938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32025" y="12357100"/>
            <a:ext cx="13708063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232025" y="18411825"/>
            <a:ext cx="13708063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05225" y="12357100"/>
            <a:ext cx="13774738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05225" y="18411825"/>
            <a:ext cx="13774738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665163" y="1368425"/>
            <a:ext cx="31394400" cy="47774225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/>
          </a:p>
        </p:txBody>
      </p:sp>
      <p:sp>
        <p:nvSpPr>
          <p:cNvPr id="1028" name="Rectangle 9"/>
          <p:cNvSpPr>
            <a:spLocks noChangeArrowheads="1"/>
          </p:cNvSpPr>
          <p:nvPr userDrawn="1"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0" name="Rectangle 11"/>
          <p:cNvSpPr>
            <a:spLocks noChangeArrowheads="1"/>
          </p:cNvSpPr>
          <p:nvPr userDrawn="1"/>
        </p:nvSpPr>
        <p:spPr bwMode="auto">
          <a:xfrm>
            <a:off x="0" y="24693563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</p:txBody>
      </p:sp>
      <p:sp>
        <p:nvSpPr>
          <p:cNvPr id="1032" name="Rectangle 44"/>
          <p:cNvSpPr>
            <a:spLocks noChangeArrowheads="1"/>
          </p:cNvSpPr>
          <p:nvPr userDrawn="1"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3" name="Rectangle 45"/>
          <p:cNvSpPr>
            <a:spLocks noChangeArrowheads="1"/>
          </p:cNvSpPr>
          <p:nvPr userDrawn="1"/>
        </p:nvSpPr>
        <p:spPr bwMode="auto">
          <a:xfrm>
            <a:off x="0" y="24145875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4" name="Rectangle 46"/>
          <p:cNvSpPr>
            <a:spLocks noChangeArrowheads="1"/>
          </p:cNvSpPr>
          <p:nvPr userDrawn="1"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pic>
        <p:nvPicPr>
          <p:cNvPr id="1035" name="Picture 51" descr="BARRA FORMULÁRIO SECRETARIA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" t="9697" r="69193" b="10893"/>
          <a:stretch>
            <a:fillRect/>
          </a:stretch>
        </p:blipFill>
        <p:spPr bwMode="auto">
          <a:xfrm>
            <a:off x="1152525" y="3384550"/>
            <a:ext cx="7559675" cy="24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52" descr="Simbolo_do_Administrado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3413" y="3297238"/>
            <a:ext cx="4237037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7" name="Text Box 53"/>
          <p:cNvSpPr txBox="1">
            <a:spLocks noChangeArrowheads="1"/>
          </p:cNvSpPr>
          <p:nvPr userDrawn="1"/>
        </p:nvSpPr>
        <p:spPr bwMode="auto">
          <a:xfrm>
            <a:off x="27651075" y="5583238"/>
            <a:ext cx="38512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pt-BR" b="1"/>
              <a:t>ADMINISTRAÇÃO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752600" rtl="0" eaLnBrk="0" fontAlgn="base" hangingPunct="0">
        <a:spcBef>
          <a:spcPct val="0"/>
        </a:spcBef>
        <a:spcAft>
          <a:spcPct val="0"/>
        </a:spcAft>
        <a:defRPr sz="8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2pPr>
      <a:lvl3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3pPr>
      <a:lvl4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4pPr>
      <a:lvl5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5pPr>
      <a:lvl6pPr marL="4572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6pPr>
      <a:lvl7pPr marL="9144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657225" indent="-657225" algn="l" defTabSz="1752600" rtl="0" eaLnBrk="0" fontAlgn="base" hangingPunct="0">
        <a:spcBef>
          <a:spcPct val="20000"/>
        </a:spcBef>
        <a:spcAft>
          <a:spcPct val="0"/>
        </a:spcAft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4305" indent="-548005" algn="l" defTabSz="1752600" rtl="0" eaLnBrk="0" fontAlgn="base" hangingPunct="0">
        <a:spcBef>
          <a:spcPct val="20000"/>
        </a:spcBef>
        <a:spcAft>
          <a:spcPct val="0"/>
        </a:spcAft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0750" indent="-438150" algn="l" defTabSz="1752600" rtl="0" eaLnBrk="0" fontAlgn="base" hangingPunct="0">
        <a:spcBef>
          <a:spcPct val="20000"/>
        </a:spcBef>
        <a:spcAft>
          <a:spcPct val="0"/>
        </a:spcAft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67050" indent="-438150" algn="l" defTabSz="1752600" rtl="0" eaLnBrk="0" fontAlgn="base" hangingPunct="0">
        <a:spcBef>
          <a:spcPct val="20000"/>
        </a:spcBef>
        <a:spcAft>
          <a:spcPct val="0"/>
        </a:spcAft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43350" indent="-438150" algn="l" defTabSz="1752600" rtl="0" eaLnBrk="0" fontAlgn="base" hangingPunct="0">
        <a:spcBef>
          <a:spcPct val="20000"/>
        </a:spcBef>
        <a:spcAft>
          <a:spcPct val="0"/>
        </a:spcAft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65163" y="867097"/>
            <a:ext cx="31394400" cy="48242709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8748712" y="1767039"/>
            <a:ext cx="16089789" cy="3430619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5600" b="1" dirty="0">
                <a:solidFill>
                  <a:srgbClr val="006600"/>
                </a:solidFill>
              </a:rPr>
              <a:t> 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4800" b="1" dirty="0">
                <a:solidFill>
                  <a:srgbClr val="0066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DESENVOLVIMENTO DE HABILIDADES </a:t>
            </a:r>
            <a:r>
              <a:rPr lang="pt-BR" sz="4800" b="1" dirty="0" smtClean="0">
                <a:solidFill>
                  <a:srgbClr val="0066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SOCIAIS E EMOCIONAIS </a:t>
            </a:r>
            <a:r>
              <a:rPr lang="pt-BR" sz="4800" b="1" dirty="0">
                <a:solidFill>
                  <a:srgbClr val="0066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JUNTO A UMA TURMA DE CRIANÇAS DO ENSINO FUNDAMENTAL </a:t>
            </a:r>
            <a:r>
              <a:rPr lang="pt-BR" sz="4800" b="1" dirty="0" smtClean="0">
                <a:solidFill>
                  <a:srgbClr val="0066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800" b="1" dirty="0" smtClean="0">
                <a:solidFill>
                  <a:srgbClr val="0066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COM UMA CRIANÇA AUTISTA</a:t>
            </a:r>
            <a:endParaRPr lang="pt-BR" sz="4800" b="1" dirty="0">
              <a:solidFill>
                <a:srgbClr val="0066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Box 147"/>
          <p:cNvSpPr txBox="1">
            <a:spLocks noChangeArrowheads="1"/>
          </p:cNvSpPr>
          <p:nvPr/>
        </p:nvSpPr>
        <p:spPr bwMode="auto">
          <a:xfrm>
            <a:off x="665163" y="5511953"/>
            <a:ext cx="31394400" cy="163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 defTabSz="1752600">
              <a:spcBef>
                <a:spcPct val="50000"/>
              </a:spcBef>
            </a:pPr>
            <a:r>
              <a:rPr lang="pt-BR" sz="4000" b="1" dirty="0"/>
              <a:t>SOARES, Germana Silva</a:t>
            </a:r>
          </a:p>
          <a:p>
            <a:pPr algn="ctr" defTabSz="1752600">
              <a:spcBef>
                <a:spcPct val="50000"/>
              </a:spcBef>
            </a:pPr>
            <a:r>
              <a:rPr lang="pt-BR" sz="4000" b="1" dirty="0"/>
              <a:t>MEIRELES, Gabriela Silveira - Orientadora</a:t>
            </a:r>
          </a:p>
        </p:txBody>
      </p:sp>
      <p:sp>
        <p:nvSpPr>
          <p:cNvPr id="52" name="Text Box 127"/>
          <p:cNvSpPr txBox="1">
            <a:spLocks noChangeArrowheads="1"/>
          </p:cNvSpPr>
          <p:nvPr/>
        </p:nvSpPr>
        <p:spPr bwMode="auto">
          <a:xfrm>
            <a:off x="1152401" y="8497888"/>
            <a:ext cx="14833600" cy="3191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pt-BR" sz="4000" b="1" dirty="0">
                <a:solidFill>
                  <a:srgbClr val="006600"/>
                </a:solidFill>
              </a:rPr>
              <a:t>INTRODUÇÃO</a:t>
            </a:r>
          </a:p>
          <a:p>
            <a:pPr algn="just">
              <a:defRPr/>
            </a:pPr>
            <a:r>
              <a:rPr lang="pt-BR" sz="3800" dirty="0" smtClean="0"/>
              <a:t>As Habilidades Sociais e Emocionais </a:t>
            </a:r>
            <a:r>
              <a:rPr lang="pt-BR" sz="3800" dirty="0"/>
              <a:t>(</a:t>
            </a:r>
            <a:r>
              <a:rPr lang="pt-BR" sz="3800" dirty="0" smtClean="0"/>
              <a:t>HSE) referem-se </a:t>
            </a:r>
            <a:r>
              <a:rPr lang="pt-BR" sz="3800" dirty="0"/>
              <a:t>a uma construção dos comportamentos sociais em uma cultura, trazendo resultados favoráveis para o individuo, grupo e sociedade, além de ajudar nas tarefas </a:t>
            </a:r>
            <a:r>
              <a:rPr lang="pt-BR" sz="3800" dirty="0" smtClean="0"/>
              <a:t>interpessoais (DEL PRETTE; DEL PRETTE, 2017).</a:t>
            </a:r>
            <a:endParaRPr lang="pt-BR" sz="3800" dirty="0"/>
          </a:p>
          <a:p>
            <a:pPr algn="just">
              <a:defRPr/>
            </a:pPr>
            <a:endParaRPr lang="pt-BR" sz="3800" dirty="0"/>
          </a:p>
          <a:p>
            <a:pPr algn="just">
              <a:defRPr/>
            </a:pPr>
            <a:r>
              <a:rPr lang="pt-BR" sz="3800" dirty="0"/>
              <a:t>Segundo </a:t>
            </a:r>
            <a:r>
              <a:rPr lang="pt-BR" sz="3800" dirty="0" err="1"/>
              <a:t>Taille</a:t>
            </a:r>
            <a:r>
              <a:rPr lang="pt-BR" sz="3800" dirty="0"/>
              <a:t>, Oliveira e Dantas (2019) é importante desenvolver as </a:t>
            </a:r>
            <a:r>
              <a:rPr lang="pt-BR" sz="3800" dirty="0" smtClean="0"/>
              <a:t>HSE </a:t>
            </a:r>
            <a:r>
              <a:rPr lang="pt-BR" sz="3800" dirty="0"/>
              <a:t>nos anos iniciais, </a:t>
            </a:r>
            <a:r>
              <a:rPr lang="pt-BR" sz="3800" dirty="0" smtClean="0"/>
              <a:t>pois, de acordo com o pensamento de </a:t>
            </a:r>
            <a:r>
              <a:rPr lang="pt-BR" sz="3800" dirty="0" err="1" smtClean="0"/>
              <a:t>Vygotski</a:t>
            </a:r>
            <a:r>
              <a:rPr lang="pt-BR" sz="3800" dirty="0" smtClean="0"/>
              <a:t>, </a:t>
            </a:r>
            <a:r>
              <a:rPr lang="pt-BR" sz="3800" dirty="0"/>
              <a:t>a aprendizagem é fundamental para o desenvolvimento, </a:t>
            </a:r>
            <a:r>
              <a:rPr lang="pt-BR" sz="3800" dirty="0" smtClean="0"/>
              <a:t>despertando </a:t>
            </a:r>
            <a:r>
              <a:rPr lang="pt-BR" sz="3800" dirty="0"/>
              <a:t>processos internos que são desenvolvidos através da interação com outras pessoas. </a:t>
            </a:r>
          </a:p>
          <a:p>
            <a:pPr algn="just">
              <a:defRPr/>
            </a:pPr>
            <a:endParaRPr lang="pt-BR" sz="38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 desenvolvimento humano é um processo de construção contínua que se estende ao longo da vida dos indivíduos, sendo fruto de uma organização complexa e hierarquizada que envolve desde os componentes </a:t>
            </a:r>
            <a:r>
              <a:rPr lang="pt-BR" sz="3800" dirty="0" err="1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intraorgânicos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até as relações sociais e </a:t>
            </a:r>
            <a:r>
              <a:rPr lang="pt-BR" sz="380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 desenvolvimento emocional 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(SIFUENTES</a:t>
            </a:r>
            <a:r>
              <a:rPr lang="pt-BR" sz="380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DESSEN</a:t>
            </a:r>
            <a:r>
              <a:rPr lang="pt-BR" sz="380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r>
              <a:rPr lang="pt-BR" sz="380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OLIVEIRA, 2007).</a:t>
            </a:r>
            <a:endParaRPr lang="pt-BR" sz="3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pt-BR" sz="3800" dirty="0"/>
          </a:p>
          <a:p>
            <a:pPr algn="just">
              <a:defRPr/>
            </a:pPr>
            <a:r>
              <a:rPr lang="pt-BR" sz="3800" dirty="0" smtClean="0"/>
              <a:t>Esse trabalho é resultado de uma experiência de estágio em Psicologia Escolar e teve </a:t>
            </a:r>
            <a:r>
              <a:rPr lang="pt-BR" sz="3800" dirty="0"/>
              <a:t>como objetivo c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olaborar para o desenvolvimento de habilidades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sociais e emocionais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por crianças de uma turma do Ensino Fundamental I, inclusive de uma criança com autismo, a fim de favorecer o processo de inclusão de todas as crianças e oportunizar o desenvolvimento integral das mesmas.</a:t>
            </a:r>
            <a:endParaRPr lang="pt-BR" sz="3800" dirty="0">
              <a:cs typeface="Arial" panose="020B0604020202020204" pitchFamily="34" charset="0"/>
            </a:endParaRPr>
          </a:p>
          <a:p>
            <a:pPr algn="just">
              <a:defRPr/>
            </a:pPr>
            <a:endParaRPr lang="pt-BR" dirty="0"/>
          </a:p>
          <a:p>
            <a:pPr algn="ctr">
              <a:defRPr/>
            </a:pPr>
            <a:r>
              <a:rPr lang="pt-BR" sz="4000" b="1" dirty="0">
                <a:solidFill>
                  <a:srgbClr val="006600"/>
                </a:solidFill>
              </a:rPr>
              <a:t>METODOLOGIA</a:t>
            </a:r>
          </a:p>
          <a:p>
            <a:pPr algn="just">
              <a:defRPr/>
            </a:pPr>
            <a:r>
              <a:rPr lang="pt-BR" sz="3800" dirty="0"/>
              <a:t>Esse projeto abordou questões relacionadas ao desenvolvimento  das habilidades </a:t>
            </a:r>
            <a:r>
              <a:rPr lang="pt-BR" sz="3800" dirty="0" err="1"/>
              <a:t>socioemocionais</a:t>
            </a:r>
            <a:r>
              <a:rPr lang="pt-BR" sz="3800" dirty="0"/>
              <a:t> </a:t>
            </a:r>
            <a:r>
              <a:rPr lang="pt-BR" sz="3800" dirty="0" smtClean="0"/>
              <a:t>(HSE). </a:t>
            </a:r>
            <a:r>
              <a:rPr lang="pt-BR" sz="3800" dirty="0"/>
              <a:t>Participaram da prática, em média, 42 crianças do 1º ao 3º ano do Ensino Fundamental </a:t>
            </a:r>
            <a:r>
              <a:rPr lang="pt-BR" sz="3800" dirty="0" smtClean="0"/>
              <a:t>I em </a:t>
            </a:r>
            <a:r>
              <a:rPr lang="pt-BR" sz="3800" dirty="0"/>
              <a:t>uma escola municipal  </a:t>
            </a:r>
            <a:r>
              <a:rPr lang="pt-BR" sz="3800" dirty="0" smtClean="0"/>
              <a:t>na cidade de </a:t>
            </a:r>
            <a:r>
              <a:rPr lang="pt-BR" sz="3800" dirty="0"/>
              <a:t>Ubá-MG. </a:t>
            </a:r>
          </a:p>
          <a:p>
            <a:pPr algn="just">
              <a:lnSpc>
                <a:spcPct val="120000"/>
              </a:lnSpc>
              <a:defRPr/>
            </a:pPr>
            <a:endParaRPr lang="pt-BR" sz="3800" dirty="0"/>
          </a:p>
          <a:p>
            <a:pPr algn="just">
              <a:defRPr/>
            </a:pPr>
            <a:r>
              <a:rPr lang="pt-BR" sz="3800" dirty="0"/>
              <a:t>O trabalho baseou-se na metodologia de pesquisa-ação, ou seja, as crianças </a:t>
            </a:r>
            <a:r>
              <a:rPr lang="pt-BR" sz="3800" dirty="0" smtClean="0"/>
              <a:t>participaram</a:t>
            </a:r>
            <a:r>
              <a:rPr lang="pt-BR" sz="3800" dirty="0" smtClean="0"/>
              <a:t> </a:t>
            </a:r>
            <a:r>
              <a:rPr lang="pt-BR" sz="3800" dirty="0"/>
              <a:t>de modo ativo e reflexivo na formulação das estratégias de ação para resolver o </a:t>
            </a:r>
            <a:r>
              <a:rPr lang="pt-BR" sz="3800" dirty="0" smtClean="0"/>
              <a:t>problemas</a:t>
            </a:r>
            <a:r>
              <a:rPr lang="pt-BR" sz="3800" dirty="0"/>
              <a:t> </a:t>
            </a:r>
            <a:r>
              <a:rPr lang="pt-BR" sz="3800" dirty="0" smtClean="0"/>
              <a:t>observados.</a:t>
            </a:r>
            <a:endParaRPr lang="pt-BR" sz="3800" dirty="0"/>
          </a:p>
          <a:p>
            <a:pPr algn="just">
              <a:defRPr/>
            </a:pPr>
            <a:endParaRPr lang="pt-BR" sz="3800" dirty="0"/>
          </a:p>
          <a:p>
            <a:pPr algn="just">
              <a:defRPr/>
            </a:pPr>
            <a:r>
              <a:rPr lang="pt-BR" sz="3800" dirty="0"/>
              <a:t>A prática contou com cinco etapas de intervenção:</a:t>
            </a:r>
          </a:p>
          <a:p>
            <a:pPr algn="just">
              <a:defRPr/>
            </a:pPr>
            <a:endParaRPr lang="pt-BR" sz="3800" dirty="0"/>
          </a:p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pt-BR" sz="3800" dirty="0"/>
              <a:t>Observação da queixa, necessidades dos alunos e apresentação do </a:t>
            </a:r>
            <a:r>
              <a:rPr lang="pt-BR" sz="3800" dirty="0" smtClean="0"/>
              <a:t>projeto</a:t>
            </a:r>
            <a:r>
              <a:rPr lang="pt-BR" sz="3800" dirty="0"/>
              <a:t>. </a:t>
            </a:r>
          </a:p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pt-BR" sz="3800" dirty="0" smtClean="0"/>
              <a:t>Conversa com a </a:t>
            </a:r>
            <a:r>
              <a:rPr lang="pt-BR" sz="3800" dirty="0"/>
              <a:t>turma </a:t>
            </a:r>
            <a:r>
              <a:rPr lang="pt-BR" sz="3800" dirty="0" smtClean="0"/>
              <a:t>e </a:t>
            </a:r>
            <a:r>
              <a:rPr lang="pt-BR" sz="3800" dirty="0"/>
              <a:t>levantamento das habilidades que ainda não foram desenvolvidas.</a:t>
            </a:r>
          </a:p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Seleção das prioridades e das </a:t>
            </a:r>
            <a:r>
              <a:rPr lang="pt-BR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atividades 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 serem desenvolvidas.</a:t>
            </a:r>
          </a:p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pt-BR" sz="3800" dirty="0">
                <a:solidFill>
                  <a:srgbClr val="000000"/>
                </a:solidFill>
                <a:cs typeface="Arial" panose="020B0604020202020204" pitchFamily="34" charset="0"/>
              </a:rPr>
              <a:t>R</a:t>
            </a:r>
            <a:r>
              <a:rPr lang="pt-BR" sz="3800" dirty="0" smtClean="0">
                <a:solidFill>
                  <a:srgbClr val="000000"/>
                </a:solidFill>
                <a:cs typeface="Arial" panose="020B0604020202020204" pitchFamily="34" charset="0"/>
              </a:rPr>
              <a:t>ealização das intervenções práticas.</a:t>
            </a:r>
            <a:endParaRPr lang="pt-BR" sz="3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pt-BR" sz="3800" dirty="0">
                <a:solidFill>
                  <a:srgbClr val="000000"/>
                </a:solidFill>
                <a:cs typeface="Arial" panose="020B0604020202020204" pitchFamily="34" charset="0"/>
              </a:rPr>
              <a:t>Manipulação de dados e resultados. </a:t>
            </a:r>
            <a:endParaRPr lang="pt-BR" sz="3800" dirty="0">
              <a:cs typeface="Arial" panose="020B0604020202020204" pitchFamily="34" charset="0"/>
            </a:endParaRPr>
          </a:p>
          <a:p>
            <a:pPr algn="just">
              <a:defRPr/>
            </a:pPr>
            <a:endParaRPr lang="pt-BR" sz="3800" dirty="0"/>
          </a:p>
          <a:p>
            <a:pPr algn="just">
              <a:defRPr/>
            </a:pPr>
            <a:r>
              <a:rPr lang="pt-BR" sz="3800" dirty="0"/>
              <a:t>A execução se sustentou através do livro “ O Monstro das cores” de Anna </a:t>
            </a:r>
            <a:r>
              <a:rPr lang="pt-BR" sz="3800" dirty="0" err="1"/>
              <a:t>Llenas</a:t>
            </a:r>
            <a:r>
              <a:rPr lang="pt-BR" sz="3800" dirty="0"/>
              <a:t>, </a:t>
            </a:r>
            <a:r>
              <a:rPr lang="pt-BR" sz="3800" dirty="0">
                <a:cs typeface="Arial" panose="020B0604020202020204" pitchFamily="34" charset="0"/>
              </a:rPr>
              <a:t>na história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“O dia em que o monstro veio a escola”, uma adaptação da história “The Day Monster Came </a:t>
            </a:r>
            <a:r>
              <a:rPr lang="pt-BR" sz="38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To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38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School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”, de um autor desconhecido e como embasamento teórico os autores do campo da psicologia que abordavam sobre a temática e suas repercussões. </a:t>
            </a:r>
          </a:p>
        </p:txBody>
      </p:sp>
      <p:sp>
        <p:nvSpPr>
          <p:cNvPr id="53" name="Text Box 128"/>
          <p:cNvSpPr txBox="1">
            <a:spLocks noChangeArrowheads="1"/>
          </p:cNvSpPr>
          <p:nvPr/>
        </p:nvSpPr>
        <p:spPr bwMode="auto">
          <a:xfrm>
            <a:off x="1236562" y="39820774"/>
            <a:ext cx="14617700" cy="88639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 defTabSz="1752600"/>
            <a:r>
              <a:rPr lang="pt-BR" sz="4000" b="1" dirty="0">
                <a:solidFill>
                  <a:srgbClr val="006600"/>
                </a:solidFill>
              </a:rPr>
              <a:t>RESULTADOS E DISCUSSÃO</a:t>
            </a:r>
          </a:p>
          <a:p>
            <a:pPr algn="just"/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Em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 primeiro momento, foi realizada a contação da história “O monstro das cores”, através de fantoches e uma caixa com os monstrinhos dentro. Os alunos se mostram muito maravilhados e atenciosos durante a realização da leitura. Após a contação da história, foram utilizadas algumas perguntas eficazes, ou seja, aquelas que remetem aos acontecimentos da história. Depois disso, os educandos fizeram diversas indagações: </a:t>
            </a:r>
          </a:p>
          <a:p>
            <a:pPr algn="just"/>
            <a:endParaRPr lang="pt-BR" sz="3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“...Como organizar esses sentimentos? Existe um potinho para a gente colocar cada uma delas? As emoções podem estar misturadas? ...” </a:t>
            </a:r>
          </a:p>
          <a:p>
            <a:pPr algn="just"/>
            <a:endParaRPr lang="pt-BR" sz="3800" dirty="0">
              <a:cs typeface="Arial" panose="020B0604020202020204" pitchFamily="34" charset="0"/>
            </a:endParaRPr>
          </a:p>
          <a:p>
            <a:pPr algn="just"/>
            <a:r>
              <a:rPr lang="pt-BR" sz="3800" dirty="0" smtClean="0">
                <a:cs typeface="Arial" panose="020B0604020202020204" pitchFamily="34" charset="0"/>
              </a:rPr>
              <a:t>Como mostram Del </a:t>
            </a:r>
            <a:r>
              <a:rPr lang="pt-BR" sz="3800" dirty="0" err="1" smtClean="0">
                <a:cs typeface="Arial" panose="020B0604020202020204" pitchFamily="34" charset="0"/>
              </a:rPr>
              <a:t>Prette</a:t>
            </a:r>
            <a:r>
              <a:rPr lang="pt-BR" sz="3800" dirty="0" smtClean="0">
                <a:cs typeface="Arial" panose="020B0604020202020204" pitchFamily="34" charset="0"/>
              </a:rPr>
              <a:t> e Del </a:t>
            </a:r>
            <a:r>
              <a:rPr lang="pt-BR" sz="3800" dirty="0" err="1" smtClean="0">
                <a:cs typeface="Arial" panose="020B0604020202020204" pitchFamily="34" charset="0"/>
              </a:rPr>
              <a:t>Prette</a:t>
            </a:r>
            <a:r>
              <a:rPr lang="pt-BR" sz="3800" dirty="0" smtClean="0">
                <a:cs typeface="Arial" panose="020B0604020202020204" pitchFamily="34" charset="0"/>
              </a:rPr>
              <a:t> (2017), “muitos </a:t>
            </a:r>
            <a:r>
              <a:rPr lang="pt-BR" sz="3800" dirty="0">
                <a:cs typeface="Arial" panose="020B0604020202020204" pitchFamily="34" charset="0"/>
              </a:rPr>
              <a:t>déficits de habilidades sociais e falhas na  competência social podem </a:t>
            </a:r>
            <a:r>
              <a:rPr lang="pt-BR" sz="3800" dirty="0" smtClean="0">
                <a:cs typeface="Arial" panose="020B0604020202020204" pitchFamily="34" charset="0"/>
              </a:rPr>
              <a:t>ocorrer</a:t>
            </a:r>
            <a:endParaRPr lang="pt-BR" sz="3800" dirty="0"/>
          </a:p>
        </p:txBody>
      </p:sp>
      <p:sp>
        <p:nvSpPr>
          <p:cNvPr id="63" name="Text Box 142"/>
          <p:cNvSpPr txBox="1">
            <a:spLocks noChangeArrowheads="1"/>
          </p:cNvSpPr>
          <p:nvPr/>
        </p:nvSpPr>
        <p:spPr bwMode="auto">
          <a:xfrm>
            <a:off x="16521359" y="38748392"/>
            <a:ext cx="14906625" cy="99087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defTabSz="1752600"/>
            <a:r>
              <a:rPr lang="pt-BR" sz="4000" b="1" dirty="0">
                <a:solidFill>
                  <a:srgbClr val="006600"/>
                </a:solidFill>
              </a:rPr>
              <a:t>REFERÊNCIAS</a:t>
            </a:r>
          </a:p>
          <a:p>
            <a:pPr algn="just" defTabSz="1752600"/>
            <a:endParaRPr lang="pt-BR" sz="38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800" b="0" i="0" dirty="0">
                <a:effectLst/>
                <a:cs typeface="Arial" panose="020B0604020202020204" pitchFamily="34" charset="0"/>
              </a:rPr>
              <a:t>DEL PRETTE Almir; DEL PRETTE, Zilda A.P. </a:t>
            </a:r>
            <a:r>
              <a:rPr lang="pt-BR" sz="3800" b="1" i="0" dirty="0" smtClean="0">
                <a:effectLst/>
                <a:cs typeface="Arial" panose="020B0604020202020204" pitchFamily="34" charset="0"/>
              </a:rPr>
              <a:t>Competência </a:t>
            </a:r>
            <a:r>
              <a:rPr lang="pt-BR" sz="3800" b="1" i="0" dirty="0">
                <a:effectLst/>
                <a:cs typeface="Arial" panose="020B0604020202020204" pitchFamily="34" charset="0"/>
              </a:rPr>
              <a:t>Social e Habilidades Sociais</a:t>
            </a:r>
            <a:r>
              <a:rPr lang="pt-BR" sz="3800" b="0" i="0" dirty="0">
                <a:effectLst/>
                <a:cs typeface="Arial" panose="020B0604020202020204" pitchFamily="34" charset="0"/>
              </a:rPr>
              <a:t>: Manual </a:t>
            </a:r>
            <a:r>
              <a:rPr lang="pt-BR" sz="3800" b="0" i="0" dirty="0" smtClean="0">
                <a:effectLst/>
                <a:cs typeface="Arial" panose="020B0604020202020204" pitchFamily="34" charset="0"/>
              </a:rPr>
              <a:t>teórico-prático</a:t>
            </a:r>
            <a:r>
              <a:rPr lang="pt-BR" sz="3800" b="0" i="0" dirty="0">
                <a:effectLst/>
                <a:cs typeface="Arial" panose="020B0604020202020204" pitchFamily="34" charset="0"/>
              </a:rPr>
              <a:t>. Petrópolis: </a:t>
            </a:r>
            <a:r>
              <a:rPr lang="pt-BR" sz="3800" b="0" i="0" dirty="0" smtClean="0">
                <a:effectLst/>
                <a:cs typeface="Arial" panose="020B0604020202020204" pitchFamily="34" charset="0"/>
              </a:rPr>
              <a:t>Vozes</a:t>
            </a:r>
            <a:r>
              <a:rPr lang="pt-BR" sz="3800" b="0" i="0" dirty="0">
                <a:effectLst/>
                <a:cs typeface="Arial" panose="020B0604020202020204" pitchFamily="34" charset="0"/>
              </a:rPr>
              <a:t>, </a:t>
            </a:r>
            <a:r>
              <a:rPr lang="pt-BR" sz="3800" b="0" i="0" dirty="0" smtClean="0">
                <a:effectLst/>
                <a:cs typeface="Arial" panose="020B0604020202020204" pitchFamily="34" charset="0"/>
              </a:rPr>
              <a:t>2017.</a:t>
            </a:r>
            <a:endParaRPr lang="pt-BR" sz="3800" b="0" i="0" dirty="0">
              <a:effectLst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3800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8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LA TAILLE, Yves de; OLIVEIRA, Marta Kohl de; DANTAS, </a:t>
            </a:r>
            <a:r>
              <a:rPr lang="pt-BR" sz="3800" b="0" i="0" dirty="0" err="1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Heloysa</a:t>
            </a:r>
            <a:r>
              <a:rPr lang="pt-BR" sz="38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 </a:t>
            </a:r>
            <a:r>
              <a:rPr lang="pt-BR" sz="3800" b="1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Piaget, Vygotsky, Wallon</a:t>
            </a:r>
            <a:r>
              <a:rPr lang="pt-BR" sz="38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: </a:t>
            </a:r>
            <a:r>
              <a:rPr lang="pt-BR" sz="3800" b="0" i="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teorias </a:t>
            </a:r>
            <a:r>
              <a:rPr lang="pt-BR" sz="3800" dirty="0">
                <a:solidFill>
                  <a:srgbClr val="000000"/>
                </a:solidFill>
                <a:cs typeface="Arial" panose="020B0604020202020204" pitchFamily="34" charset="0"/>
              </a:rPr>
              <a:t>p</a:t>
            </a:r>
            <a:r>
              <a:rPr lang="pt-BR" sz="3800" b="0" i="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sicogenéticas </a:t>
            </a:r>
            <a:r>
              <a:rPr lang="pt-BR" sz="38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em </a:t>
            </a:r>
            <a:r>
              <a:rPr lang="pt-BR" sz="3800" b="0" i="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discussão</a:t>
            </a:r>
            <a:r>
              <a:rPr lang="pt-BR" sz="38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 18.ed. São Paulo: </a:t>
            </a:r>
            <a:r>
              <a:rPr lang="pt-BR" sz="3800" b="0" i="0" dirty="0" err="1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Summus</a:t>
            </a:r>
            <a:r>
              <a:rPr lang="pt-BR" sz="38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, 2019</a:t>
            </a:r>
            <a:r>
              <a:rPr lang="pt-BR" sz="3800" b="0" i="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</a:t>
            </a:r>
            <a:endParaRPr lang="pt-BR" sz="3800" b="0" i="0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3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SIFUENTES, </a:t>
            </a:r>
            <a:r>
              <a:rPr lang="pt-BR" sz="3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Thirza</a:t>
            </a:r>
            <a:r>
              <a:rPr lang="pt-BR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Reis;  DESSEN, Maria Auxiliadora; OLIVEIRA, Maria Cláudia Santos Lopes. Desenvolvimento humano: desafios para a compreensão das trajetórias probabilísticas. </a:t>
            </a:r>
            <a:r>
              <a:rPr lang="pt-BR" sz="3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Psicologia: Teoria e Pesquisa [online</a:t>
            </a:r>
            <a:r>
              <a:rPr lang="pt-BR" sz="38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  <a:r>
              <a:rPr lang="pt-BR" sz="3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v</a:t>
            </a:r>
            <a:r>
              <a:rPr lang="pt-BR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. 23, n. 4 , 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pt-BR" sz="3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pt-BR" sz="3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379-385, 2007. </a:t>
            </a:r>
            <a:endParaRPr lang="pt-BR" sz="3800" b="0" i="0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3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100" name="Picture 52" descr="C:\Users\Windows\OneDrive\FAGOC\A HORÁRIO 2019-2\LOGO UNIFAGOC\UNIFAGOC_Logo Vertical_positiv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864" y="1407604"/>
            <a:ext cx="7632848" cy="592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Espaço Reservado para Conteúdo 9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260107" y="1665123"/>
            <a:ext cx="5478780" cy="54787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Text Box 142">
            <a:extLst>
              <a:ext uri="{FF2B5EF4-FFF2-40B4-BE49-F238E27FC236}">
                <a16:creationId xmlns:a16="http://schemas.microsoft.com/office/drawing/2014/main" xmlns="" id="{DB2C0A9C-44F7-19DF-EF73-C2E013DB2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02062" y="8445720"/>
            <a:ext cx="14906625" cy="305006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just" defTabSz="1752600"/>
            <a:r>
              <a:rPr lang="pt-BR" sz="3800" dirty="0">
                <a:cs typeface="Arial" panose="020B0604020202020204" pitchFamily="34" charset="0"/>
              </a:rPr>
              <a:t>em função do desconhecimento dos </a:t>
            </a:r>
            <a:r>
              <a:rPr lang="pt-BR" sz="3800" dirty="0" smtClean="0">
                <a:cs typeface="Arial" panose="020B0604020202020204" pitchFamily="34" charset="0"/>
              </a:rPr>
              <a:t>comportamentos </a:t>
            </a:r>
            <a:r>
              <a:rPr lang="pt-BR" sz="3800" dirty="0">
                <a:cs typeface="Arial" panose="020B0604020202020204" pitchFamily="34" charset="0"/>
              </a:rPr>
              <a:t>tolerados, valorizados e </a:t>
            </a:r>
            <a:r>
              <a:rPr lang="pt-BR" sz="3800" dirty="0" smtClean="0">
                <a:cs typeface="Arial" panose="020B0604020202020204" pitchFamily="34" charset="0"/>
              </a:rPr>
              <a:t>reprovados”.</a:t>
            </a:r>
          </a:p>
          <a:p>
            <a:pPr algn="just" defTabSz="1752600"/>
            <a:endParaRPr lang="pt-BR" sz="38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Foi possível notar que essas </a:t>
            </a:r>
            <a:r>
              <a:rPr lang="pt-BR" sz="3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pe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rguntas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vieram cercadas de significados e conteúdos relativos ao medo. Já em relação à tristeza, foram identificados os seguintes conteúdos: as brigas dos pais, o uso de bebida alcoólica pelo pai, a saída do irmão de casa, a humilhação ou discriminação por não dar conta de fazer as coisas corretas,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além de sonhos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envolvendo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morte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 familiares,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dentre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outros.</a:t>
            </a:r>
          </a:p>
          <a:p>
            <a:pPr algn="just" defTabSz="1752600"/>
            <a:endParaRPr lang="pt-BR" sz="38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r>
              <a:rPr lang="pt-BR" sz="3800" dirty="0">
                <a:ea typeface="Times New Roman" panose="02020603050405020304" pitchFamily="18" charset="0"/>
                <a:cs typeface="Arial" panose="020B0604020202020204" pitchFamily="34" charset="0"/>
              </a:rPr>
              <a:t>Para </a:t>
            </a:r>
            <a:r>
              <a:rPr lang="pt-BR" sz="3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Piaget </a:t>
            </a:r>
            <a:r>
              <a:rPr lang="pt-BR" sz="3800" i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apud</a:t>
            </a:r>
            <a:r>
              <a:rPr lang="pt-BR" sz="3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pt-BR" sz="3800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Taille</a:t>
            </a:r>
            <a:r>
              <a:rPr lang="pt-BR" sz="3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, Oliveira e </a:t>
            </a:r>
            <a:r>
              <a:rPr lang="pt-BR" sz="3800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dantas</a:t>
            </a:r>
            <a:r>
              <a:rPr lang="pt-BR" sz="3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(2019),  </a:t>
            </a:r>
            <a:r>
              <a:rPr lang="pt-BR" sz="3800" dirty="0">
                <a:ea typeface="Times New Roman" panose="02020603050405020304" pitchFamily="18" charset="0"/>
                <a:cs typeface="Arial" panose="020B0604020202020204" pitchFamily="34" charset="0"/>
              </a:rPr>
              <a:t>“os processos de desenvolvimento são cruciais na vida do sujeito, pois é onde ele começa a tomar consciência e novas estruturas mentais começam a se </a:t>
            </a:r>
            <a:r>
              <a:rPr lang="pt-BR" sz="3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organizar”.</a:t>
            </a:r>
            <a:endParaRPr lang="pt-BR" sz="3800" dirty="0">
              <a:cs typeface="Arial" panose="020B0604020202020204" pitchFamily="34" charset="0"/>
            </a:endParaRPr>
          </a:p>
          <a:p>
            <a:pPr algn="just" defTabSz="1752600"/>
            <a:endParaRPr lang="pt-BR" sz="38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Nas demais atividades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foi feito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 saquinho para guardar as emoções e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as crianças pintaram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 monstrinho da maneira que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quiseram.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Foram trabalhadas as regras da escola e as regras de casa e também como eles se sentiam diante delas, fazendo uma comparação entre as regras e os sentimentos que o monstrinho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vivenciava. </a:t>
            </a:r>
          </a:p>
          <a:p>
            <a:pPr algn="just" defTabSz="1752600"/>
            <a:endParaRPr lang="pt-BR" sz="3800" dirty="0" smtClean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Em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seguida, foi feita a atividade do baralho “Imagine-me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”, trabalhando-se a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ideia de autorregulação, a fim de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desenvolver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imaginação, a criatividade e a atenção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sustentada. Além disso, foi feita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atividade de correlacionar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histórias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 cada um pode colorir o monstrinho da maneira que achava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melhor, nomeando-os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pt-BR" sz="3800" dirty="0" smtClean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endParaRPr lang="pt-BR" sz="3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1752600"/>
            <a:r>
              <a:rPr lang="pt-BR" sz="4000" b="1" dirty="0">
                <a:solidFill>
                  <a:srgbClr val="006600"/>
                </a:solidFill>
              </a:rPr>
              <a:t>CONCLUSÃO</a:t>
            </a:r>
            <a:endParaRPr lang="pt-BR" sz="4000" b="1" dirty="0">
              <a:solidFill>
                <a:srgbClr val="006600"/>
              </a:solidFill>
            </a:endParaRPr>
          </a:p>
          <a:p>
            <a:pPr algn="just" defTabSz="1752600"/>
            <a:endParaRPr lang="pt-BR" sz="3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Concluiu-se, a partir das intervenções realizadas junto a essa turma, que,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apesar de serem muito pequenos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as crianças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já trazem consigo histórias, cicatrizes e as implicações do meio social em que vivem. </a:t>
            </a:r>
            <a:endParaRPr lang="pt-BR" sz="3800" dirty="0" smtClean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endParaRPr lang="pt-BR" sz="3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Ficou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perceptível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medo que a falta dos pais acarreta, o trauma causado pelo fato de apanharem de algum membro da família, as brigas presentes em casa, o fato de os pais não terem paciência para escutar seus anseios e desejos, o fato de o irmão não se importar, o sentimento de tristeza e humilhação por ser negro e pobre e os anseios que a sociedade impõe, não sabendo lidar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ou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se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defenderem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diante de tudo isso.</a:t>
            </a:r>
          </a:p>
          <a:p>
            <a:pPr algn="just" defTabSz="1752600"/>
            <a:endParaRPr lang="pt-BR" sz="3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defTabSz="1752600"/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Algumas produções foram muito marcantes, como um chinelo e um familiar batendo na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criança, onde a criança registrou sua expressão facial –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 rosto triste ou com muitas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emoções. Alguns desenhos estavam 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muito confusos, outros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evidenciavam que elas não conseguiam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se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expressar. Ainda outro mostrou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uma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família, </a:t>
            </a:r>
            <a:r>
              <a:rPr lang="pt-BR" sz="3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onde cada um vive em seu </a:t>
            </a:r>
            <a:r>
              <a:rPr lang="pt-BR" sz="3800" dirty="0" smtClean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mundo, tornando-a um ambiente de frustrações.</a:t>
            </a:r>
          </a:p>
          <a:p>
            <a:pPr algn="just" defTabSz="1752600"/>
            <a:endParaRPr lang="pt-BR" sz="38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1078</Words>
  <Application>Microsoft Office PowerPoint</Application>
  <PresentationFormat>Personalizar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VD</dc:creator>
  <cp:lastModifiedBy>Usuário</cp:lastModifiedBy>
  <cp:revision>58</cp:revision>
  <dcterms:created xsi:type="dcterms:W3CDTF">2007-02-05T17:43:00Z</dcterms:created>
  <dcterms:modified xsi:type="dcterms:W3CDTF">2022-08-22T18:42:53Z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73F80D2658B14B34817B6D0E749C2C06</vt:lpwstr>
  </property>
  <property fmtid="{D5CDD505-2E9C-101B-9397-08002B2CF9AE}" pid="3" name="KSOProductBuildVer">
    <vt:lpwstr>1046-11.2.0.11191</vt:lpwstr>
  </property>
</Properties>
</file>