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32404050" cy="504063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6103" autoAdjust="0"/>
    <p:restoredTop sz="91111" autoAdjust="0"/>
  </p:normalViewPr>
  <p:slideViewPr>
    <p:cSldViewPr>
      <p:cViewPr>
        <p:scale>
          <a:sx n="33" d="100"/>
          <a:sy n="33" d="100"/>
        </p:scale>
        <p:origin x="354" y="-6750"/>
      </p:cViewPr>
      <p:guideLst>
        <p:guide orient="horz" pos="15876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Medidas Protetivas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19F-4755-84DE-09DCE1E96A1D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19F-4755-84DE-09DCE1E96A1D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19F-4755-84DE-09DCE1E96A1D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19F-4755-84DE-09DCE1E96A1D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19F-4755-84DE-09DCE1E96A1D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E19F-4755-84DE-09DCE1E96A1D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E19F-4755-84DE-09DCE1E96A1D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E19F-4755-84DE-09DCE1E96A1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spc="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Planilha1!$A$2:$A$9</c:f>
              <c:strCache>
                <c:ptCount val="7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</c:strCache>
            </c:strRef>
          </c:cat>
          <c:val>
            <c:numRef>
              <c:f>Planilha1!$B$2:$B$9</c:f>
              <c:numCache>
                <c:formatCode>General</c:formatCode>
                <c:ptCount val="8"/>
                <c:pt idx="0">
                  <c:v>13</c:v>
                </c:pt>
                <c:pt idx="1">
                  <c:v>15</c:v>
                </c:pt>
                <c:pt idx="2">
                  <c:v>19</c:v>
                </c:pt>
                <c:pt idx="3">
                  <c:v>20</c:v>
                </c:pt>
                <c:pt idx="4">
                  <c:v>22</c:v>
                </c:pt>
                <c:pt idx="5">
                  <c:v>14</c:v>
                </c:pt>
                <c:pt idx="6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BE-4F65-981B-E8D921179EE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1300" y="8248650"/>
            <a:ext cx="24303038" cy="1754981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1300" y="26474738"/>
            <a:ext cx="24303038" cy="121697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13419138"/>
            <a:ext cx="27949525" cy="319817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90200" y="2684463"/>
            <a:ext cx="6986588" cy="42716450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2684463"/>
            <a:ext cx="20810537" cy="42716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2227263" y="2684463"/>
            <a:ext cx="27949525" cy="427164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27263" y="13419138"/>
            <a:ext cx="27949525" cy="31981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1388" y="12566650"/>
            <a:ext cx="27947937" cy="209677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11388" y="33732788"/>
            <a:ext cx="27947937" cy="11026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227263" y="13419138"/>
            <a:ext cx="13898562" cy="31981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8225" y="13419138"/>
            <a:ext cx="13898563" cy="31981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684463"/>
            <a:ext cx="27947938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32025" y="12357100"/>
            <a:ext cx="13708063" cy="60547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232025" y="18411825"/>
            <a:ext cx="13708063" cy="27082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05225" y="12357100"/>
            <a:ext cx="13774738" cy="60547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05225" y="18411825"/>
            <a:ext cx="13774738" cy="27082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3360738"/>
            <a:ext cx="10450513" cy="1176178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776325" y="7258050"/>
            <a:ext cx="16403638" cy="358203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2025" y="15122525"/>
            <a:ext cx="10450513" cy="28014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3360738"/>
            <a:ext cx="10450513" cy="1176178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776325" y="7258050"/>
            <a:ext cx="16403638" cy="35820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2025" y="15122525"/>
            <a:ext cx="10450513" cy="28014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665163" y="7937500"/>
            <a:ext cx="31394400" cy="169863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27" name="Rectangle 8"/>
          <p:cNvSpPr>
            <a:spLocks noChangeArrowheads="1"/>
          </p:cNvSpPr>
          <p:nvPr userDrawn="1"/>
        </p:nvSpPr>
        <p:spPr bwMode="auto">
          <a:xfrm>
            <a:off x="665163" y="1368425"/>
            <a:ext cx="31394400" cy="47774225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pt-BR"/>
          </a:p>
        </p:txBody>
      </p:sp>
      <p:sp>
        <p:nvSpPr>
          <p:cNvPr id="1028" name="Rectangle 9"/>
          <p:cNvSpPr>
            <a:spLocks noChangeArrowheads="1"/>
          </p:cNvSpPr>
          <p:nvPr userDrawn="1"/>
        </p:nvSpPr>
        <p:spPr bwMode="auto">
          <a:xfrm>
            <a:off x="936625" y="8281988"/>
            <a:ext cx="15249525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29" name="Rectangle 10"/>
          <p:cNvSpPr>
            <a:spLocks noChangeArrowheads="1"/>
          </p:cNvSpPr>
          <p:nvPr userDrawn="1"/>
        </p:nvSpPr>
        <p:spPr bwMode="auto">
          <a:xfrm>
            <a:off x="16273463" y="8281988"/>
            <a:ext cx="15481300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30" name="Rectangle 11"/>
          <p:cNvSpPr>
            <a:spLocks noChangeArrowheads="1"/>
          </p:cNvSpPr>
          <p:nvPr userDrawn="1"/>
        </p:nvSpPr>
        <p:spPr bwMode="auto">
          <a:xfrm>
            <a:off x="0" y="24693563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37" name="Text Box 13"/>
          <p:cNvSpPr txBox="1">
            <a:spLocks noChangeArrowheads="1"/>
          </p:cNvSpPr>
          <p:nvPr userDrawn="1"/>
        </p:nvSpPr>
        <p:spPr bwMode="auto">
          <a:xfrm>
            <a:off x="2447925" y="12890500"/>
            <a:ext cx="12601575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</p:txBody>
      </p:sp>
      <p:sp>
        <p:nvSpPr>
          <p:cNvPr id="1032" name="Rectangle 44"/>
          <p:cNvSpPr>
            <a:spLocks noChangeArrowheads="1"/>
          </p:cNvSpPr>
          <p:nvPr userDrawn="1"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33" name="Rectangle 45"/>
          <p:cNvSpPr>
            <a:spLocks noChangeArrowheads="1"/>
          </p:cNvSpPr>
          <p:nvPr userDrawn="1"/>
        </p:nvSpPr>
        <p:spPr bwMode="auto">
          <a:xfrm>
            <a:off x="0" y="24145875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34" name="Rectangle 46"/>
          <p:cNvSpPr>
            <a:spLocks noChangeArrowheads="1"/>
          </p:cNvSpPr>
          <p:nvPr userDrawn="1"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pic>
        <p:nvPicPr>
          <p:cNvPr id="1035" name="Picture 51" descr="BARRA FORMULÁRIO SECRETARIA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" t="9697" r="69193" b="10893"/>
          <a:stretch>
            <a:fillRect/>
          </a:stretch>
        </p:blipFill>
        <p:spPr bwMode="auto">
          <a:xfrm>
            <a:off x="1152525" y="3384550"/>
            <a:ext cx="7559675" cy="245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52" descr="Simbolo_do_Administrado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3413" y="3297238"/>
            <a:ext cx="4237037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7" name="Text Box 53"/>
          <p:cNvSpPr txBox="1">
            <a:spLocks noChangeArrowheads="1"/>
          </p:cNvSpPr>
          <p:nvPr userDrawn="1"/>
        </p:nvSpPr>
        <p:spPr bwMode="auto">
          <a:xfrm>
            <a:off x="27651075" y="5583238"/>
            <a:ext cx="38512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pt-BR" altLang="pt-BR" b="1"/>
              <a:t>ADMINISTRAÇÃO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752600" rtl="0" eaLnBrk="0" fontAlgn="base" hangingPunct="0">
        <a:spcBef>
          <a:spcPct val="0"/>
        </a:spcBef>
        <a:spcAft>
          <a:spcPct val="0"/>
        </a:spcAft>
        <a:defRPr sz="85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752600" rtl="0" eaLnBrk="0" fontAlgn="base" hangingPunct="0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2pPr>
      <a:lvl3pPr algn="ctr" defTabSz="1752600" rtl="0" eaLnBrk="0" fontAlgn="base" hangingPunct="0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3pPr>
      <a:lvl4pPr algn="ctr" defTabSz="1752600" rtl="0" eaLnBrk="0" fontAlgn="base" hangingPunct="0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4pPr>
      <a:lvl5pPr algn="ctr" defTabSz="1752600" rtl="0" eaLnBrk="0" fontAlgn="base" hangingPunct="0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5pPr>
      <a:lvl6pPr marL="457200" algn="ctr" defTabSz="1752600" rtl="0" fontAlgn="base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6pPr>
      <a:lvl7pPr marL="914400" algn="ctr" defTabSz="1752600" rtl="0" fontAlgn="base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1752600" rtl="0" fontAlgn="base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1752600" rtl="0" fontAlgn="base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657225" indent="-657225" algn="l" defTabSz="1752600" rtl="0" eaLnBrk="0" fontAlgn="base" hangingPunct="0">
        <a:spcBef>
          <a:spcPct val="20000"/>
        </a:spcBef>
        <a:spcAft>
          <a:spcPct val="0"/>
        </a:spcAft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24305" indent="-548005" algn="l" defTabSz="1752600" rtl="0" eaLnBrk="0" fontAlgn="base" hangingPunct="0">
        <a:spcBef>
          <a:spcPct val="20000"/>
        </a:spcBef>
        <a:spcAft>
          <a:spcPct val="0"/>
        </a:spcAft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190750" indent="-438150" algn="l" defTabSz="1752600" rtl="0" eaLnBrk="0" fontAlgn="base" hangingPunct="0">
        <a:spcBef>
          <a:spcPct val="20000"/>
        </a:spcBef>
        <a:spcAft>
          <a:spcPct val="0"/>
        </a:spcAft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67050" indent="-438150" algn="l" defTabSz="1752600" rtl="0" eaLnBrk="0" fontAlgn="base" hangingPunct="0">
        <a:spcBef>
          <a:spcPct val="20000"/>
        </a:spcBef>
        <a:spcAft>
          <a:spcPct val="0"/>
        </a:spcAft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943350" indent="-438150" algn="l" defTabSz="1752600" rtl="0" eaLnBrk="0" fontAlgn="base" hangingPunct="0">
        <a:spcBef>
          <a:spcPct val="20000"/>
        </a:spcBef>
        <a:spcAft>
          <a:spcPct val="0"/>
        </a:spcAft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alt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92162" y="-431698"/>
            <a:ext cx="32404050" cy="50406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pt-BR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65163" y="7937500"/>
            <a:ext cx="31394400" cy="169863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65163" y="867097"/>
            <a:ext cx="31394400" cy="48242709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pt-BR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936625" y="8281988"/>
            <a:ext cx="15249525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16273463" y="8281988"/>
            <a:ext cx="15481300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447925" y="12890500"/>
            <a:ext cx="12601575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9193371" y="2098358"/>
            <a:ext cx="14905038" cy="2677656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5600" b="1" dirty="0">
                <a:solidFill>
                  <a:srgbClr val="006600"/>
                </a:solidFill>
              </a:rPr>
              <a:t>Relatório de Estágio </a:t>
            </a:r>
            <a:r>
              <a:rPr lang="pt-BR" sz="5600" b="1" dirty="0" err="1">
                <a:solidFill>
                  <a:srgbClr val="006600"/>
                </a:solidFill>
              </a:rPr>
              <a:t>Supervisonado</a:t>
            </a:r>
            <a:r>
              <a:rPr lang="pt-BR" sz="5600" b="1" dirty="0">
                <a:solidFill>
                  <a:srgbClr val="006600"/>
                </a:solidFill>
              </a:rPr>
              <a:t> – Práticas Psicológicas na Delegacia da Mulher em Ubá, Minas Gerais</a:t>
            </a:r>
            <a:endParaRPr lang="pt-BR" sz="2400" b="1" dirty="0">
              <a:solidFill>
                <a:schemeClr val="accent2"/>
              </a:solidFill>
            </a:endParaRPr>
          </a:p>
        </p:txBody>
      </p:sp>
      <p:sp>
        <p:nvSpPr>
          <p:cNvPr id="48" name="Text Box 147"/>
          <p:cNvSpPr txBox="1">
            <a:spLocks noChangeArrowheads="1"/>
          </p:cNvSpPr>
          <p:nvPr/>
        </p:nvSpPr>
        <p:spPr bwMode="auto">
          <a:xfrm>
            <a:off x="1252562" y="5239564"/>
            <a:ext cx="31394400" cy="1631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 defTabSz="1752600">
              <a:spcBef>
                <a:spcPct val="50000"/>
              </a:spcBef>
            </a:pPr>
            <a:r>
              <a:rPr lang="pt-BR" sz="4000" b="1" dirty="0"/>
              <a:t>MIQUILITTO, Ana Carolina Pinto; PEREIRA, Larissa de Lemos</a:t>
            </a:r>
          </a:p>
          <a:p>
            <a:pPr algn="ctr" defTabSz="1752600">
              <a:spcBef>
                <a:spcPct val="50000"/>
              </a:spcBef>
            </a:pPr>
            <a:r>
              <a:rPr lang="pt-BR" sz="4000" b="1" dirty="0"/>
              <a:t>MOTTA, Bruno </a:t>
            </a:r>
            <a:r>
              <a:rPr lang="pt-BR" sz="4000" b="1" dirty="0" err="1"/>
              <a:t>Feital</a:t>
            </a:r>
            <a:r>
              <a:rPr lang="pt-BR" sz="4000" b="1" dirty="0"/>
              <a:t> Barbosa - Orientador</a:t>
            </a:r>
          </a:p>
        </p:txBody>
      </p:sp>
      <p:sp>
        <p:nvSpPr>
          <p:cNvPr id="52" name="Text Box 127"/>
          <p:cNvSpPr txBox="1">
            <a:spLocks noChangeArrowheads="1"/>
          </p:cNvSpPr>
          <p:nvPr/>
        </p:nvSpPr>
        <p:spPr bwMode="auto">
          <a:xfrm>
            <a:off x="1152401" y="8497888"/>
            <a:ext cx="14833600" cy="7478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pt-BR" sz="4000" b="1" dirty="0" smtClean="0">
                <a:solidFill>
                  <a:srgbClr val="006600"/>
                </a:solidFill>
              </a:rPr>
              <a:t>INTRODUÇÃO</a:t>
            </a:r>
            <a:endParaRPr lang="pt-BR" sz="4000" b="1" dirty="0">
              <a:solidFill>
                <a:srgbClr val="006600"/>
              </a:solidFill>
            </a:endParaRPr>
          </a:p>
          <a:p>
            <a:pPr algn="just">
              <a:lnSpc>
                <a:spcPct val="120000"/>
              </a:lnSpc>
              <a:defRPr/>
            </a:pPr>
            <a:r>
              <a:rPr lang="pt-BR" sz="4000" dirty="0"/>
              <a:t>O Estágio Supervisionado Concentrado foi realizado na Área Jurídica, sendo executado na 2º Delegacia Regional de </a:t>
            </a:r>
            <a:r>
              <a:rPr lang="pt-BR" sz="4000" dirty="0" smtClean="0"/>
              <a:t>Polícia </a:t>
            </a:r>
            <a:r>
              <a:rPr lang="pt-BR" sz="4000" dirty="0"/>
              <a:t>Civil de Ubá, Minas Gerais. As </a:t>
            </a:r>
            <a:r>
              <a:rPr lang="pt-BR" sz="4000" dirty="0" smtClean="0"/>
              <a:t>atividades foram </a:t>
            </a:r>
            <a:r>
              <a:rPr lang="pt-BR" sz="4000" dirty="0"/>
              <a:t>realizadas na Delegacia da Mulher.</a:t>
            </a:r>
          </a:p>
          <a:p>
            <a:pPr algn="just">
              <a:defRPr/>
            </a:pPr>
            <a:endParaRPr lang="pt-BR" sz="4000" dirty="0"/>
          </a:p>
          <a:p>
            <a:pPr algn="just">
              <a:defRPr/>
            </a:pP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Foi feita a </a:t>
            </a: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escuta, o acolhimento e a realização de acompanhamento psicológico em instituição de segurança pública às mulheres vítimas de violência doméstica e demais tipos de opressão que procuram por este serviço.</a:t>
            </a:r>
            <a:endParaRPr lang="pt-BR" sz="4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pt-BR" sz="4000" b="1" dirty="0">
              <a:solidFill>
                <a:srgbClr val="006600"/>
              </a:solidFill>
            </a:endParaRPr>
          </a:p>
        </p:txBody>
      </p:sp>
      <p:sp>
        <p:nvSpPr>
          <p:cNvPr id="53" name="Text Box 128"/>
          <p:cNvSpPr txBox="1">
            <a:spLocks noChangeArrowheads="1"/>
          </p:cNvSpPr>
          <p:nvPr/>
        </p:nvSpPr>
        <p:spPr bwMode="auto">
          <a:xfrm>
            <a:off x="1252537" y="15792096"/>
            <a:ext cx="14617700" cy="3416114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 defTabSz="1752600">
              <a:lnSpc>
                <a:spcPct val="120000"/>
              </a:lnSpc>
            </a:pPr>
            <a:r>
              <a:rPr lang="pt-BR" sz="4000" b="1" dirty="0" smtClean="0">
                <a:solidFill>
                  <a:srgbClr val="006600"/>
                </a:solidFill>
              </a:rPr>
              <a:t>DESENVOLVIMENTO</a:t>
            </a:r>
            <a:endParaRPr lang="pt-BR" sz="4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Um dos serviços mais buscados na Delegacia da Mulher, espaço onde opera a Psicologia, foi o requerimento de medida protetiva. Tal função, quando realizada, é acompanhada pelas ações psicológicas difundidas no preenchimento do Formulário Nacional de Avaliação de Risco de Violência Doméstica, acolhimento psicológico, encaminhamento para outros serviços e acompanhamento psicoterapêutico quando é parte da vontade do sujeito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pt-BR" sz="4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Na execução deste serviço, foram percebidas violências físicas, psicológicas, patrimoniais, sexuais e morais, presentes em agressões, ameaças e/ou importunações e perturbações. Em casos 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desta natureza, foi possível atestar que as relações </a:t>
            </a: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entre vítima e 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agressor, </a:t>
            </a: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em boa parte das 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vezes, </a:t>
            </a: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eram de cunho amoroso/conjugal e envolviam questões de maternidade e demais vínculos familiares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pt-BR" sz="4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No processo de acolhimento e acompanhamento 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psicológicos, </a:t>
            </a: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 longo prazo, foram atestadas descrenças por parte 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das </a:t>
            </a: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acolhidas diante do restabelecimento de seus direitos de ir e 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vir. Portanto</a:t>
            </a: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foram trabalhadas as possibilidades de enfrentamento e autonomia em seus processos. Não obstante, diante da desistência dos procedimentos jurídicos e retorno às vivências passadas, foram manejadas formas de lidar e compreender tais ações presentes e alternativas futuras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pt-BR" sz="40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Assim, para acolher de maneira plena, foram discutidos e aprendidos conhecimentos acerca de práticas psicológicas e jurídicas não julgadoras e dotadas de um olhar crítico. A Delegacia de Polícia Civil, por outro lado, foi vista por muitas pessoas acolhidas enquanto um ambiente hostil e munido de saberes de senso comum, o que as limitaram ou até impediram de realizarem ações para resguardar sua liberdade e demais 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direitos. </a:t>
            </a:r>
            <a:r>
              <a:rPr lang="pt-BR" sz="4000" dirty="0" smtClean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Por isso, ressalta-se que t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oda </a:t>
            </a: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 equipe multiprofissional 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envolvida </a:t>
            </a: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deve agir como um todo integrado, a fim de não perpetuar a violência  já sentida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pt-BR" sz="40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Diante do relatado, </a:t>
            </a:r>
            <a:r>
              <a:rPr lang="pt-BR" sz="4000" dirty="0" smtClean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faz-se 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necessário </a:t>
            </a: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expor a relevância da união da Psicologia enquanto ciência e profissão com a interdisciplinaridade nos ambientes jurídicos. Ao mesmo tempo em que isto é amplamente possível, ainda, diante de </a:t>
            </a:r>
            <a:r>
              <a:rPr lang="pt-BR" sz="4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preconcebimentos</a:t>
            </a:r>
            <a:r>
              <a:rPr lang="pt-BR" sz="4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é possível enxergar certas resistências baseadas em conhecimentos de senso </a:t>
            </a:r>
            <a:r>
              <a:rPr lang="pt-BR" sz="4000" dirty="0" smtClean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comum.</a:t>
            </a:r>
            <a:endParaRPr lang="pt-BR" sz="4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1752600">
              <a:lnSpc>
                <a:spcPct val="120000"/>
              </a:lnSpc>
            </a:pPr>
            <a:endParaRPr lang="pt-BR" sz="40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4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</p:txBody>
      </p:sp>
      <p:sp>
        <p:nvSpPr>
          <p:cNvPr id="54" name="Text Box 128"/>
          <p:cNvSpPr txBox="1">
            <a:spLocks noChangeArrowheads="1"/>
          </p:cNvSpPr>
          <p:nvPr/>
        </p:nvSpPr>
        <p:spPr bwMode="auto">
          <a:xfrm>
            <a:off x="16489363" y="8424863"/>
            <a:ext cx="15122525" cy="478284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 defTabSz="1752600">
              <a:lnSpc>
                <a:spcPct val="120000"/>
              </a:lnSpc>
            </a:pPr>
            <a:r>
              <a:rPr lang="pt-BR" sz="4000" b="1" dirty="0" smtClean="0">
                <a:solidFill>
                  <a:srgbClr val="006600"/>
                </a:solidFill>
              </a:rPr>
              <a:t>RESULTADOS E DISCUSSÃO</a:t>
            </a:r>
            <a:endParaRPr lang="pt-BR" sz="3800" dirty="0"/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4000" dirty="0" smtClean="0"/>
              <a:t>Os </a:t>
            </a:r>
            <a:r>
              <a:rPr lang="pt-BR" sz="4000" dirty="0"/>
              <a:t>dados foram quantificados de acordo com as medidas protetivas realizadas entre os dias 03 de janeiro e 27 de julho de 2022. No mês de Janeiro foram quantificadas 13 solicitações de medida protetiva, consequentemente em Fevereiro (15), Março (19), Abril (20), Maio (22), Junho (14) e Julho (2</a:t>
            </a:r>
            <a:r>
              <a:rPr lang="pt-BR" sz="4000" dirty="0" smtClean="0"/>
              <a:t>).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pt-BR" sz="4000" dirty="0" smtClean="0"/>
          </a:p>
        </p:txBody>
      </p:sp>
      <p:sp>
        <p:nvSpPr>
          <p:cNvPr id="63" name="Text Box 142"/>
          <p:cNvSpPr txBox="1">
            <a:spLocks noChangeArrowheads="1"/>
          </p:cNvSpPr>
          <p:nvPr/>
        </p:nvSpPr>
        <p:spPr bwMode="auto">
          <a:xfrm>
            <a:off x="16537146" y="34924230"/>
            <a:ext cx="14906625" cy="24622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 defTabSz="1752600"/>
            <a:r>
              <a:rPr lang="pt-BR" sz="4000" b="1" dirty="0">
                <a:solidFill>
                  <a:srgbClr val="006600"/>
                </a:solidFill>
              </a:rPr>
              <a:t>REFERÊNCIAS</a:t>
            </a:r>
          </a:p>
          <a:p>
            <a:pPr algn="just" defTabSz="1752600"/>
            <a:endParaRPr lang="pt-BR" sz="3800" dirty="0"/>
          </a:p>
          <a:p>
            <a:pPr algn="just" defTabSz="1752600"/>
            <a:r>
              <a:rPr lang="pt-BR" sz="3800" dirty="0"/>
              <a:t>Informações e dados retirados da 2ª Delegacia Regional de Polícia Civil de Ubá, na divisão da Delegacia da Mulher.</a:t>
            </a:r>
          </a:p>
        </p:txBody>
      </p:sp>
      <p:pic>
        <p:nvPicPr>
          <p:cNvPr id="2100" name="Picture 52" descr="C:\Users\Windows\OneDrive\FAGOC\A HORÁRIO 2019-2\LOGO UNIFAGOC\UNIFAGOC_Logo Vertical_positiv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393" y="1440510"/>
            <a:ext cx="7632848" cy="592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Espaço Reservado para Conteúdo 99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130760" y="1706245"/>
            <a:ext cx="5478780" cy="547878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22" name="Gráfico 21">
            <a:extLst>
              <a:ext uri="{FF2B5EF4-FFF2-40B4-BE49-F238E27FC236}">
                <a16:creationId xmlns:a16="http://schemas.microsoft.com/office/drawing/2014/main" xmlns="" id="{049DF415-21D4-8816-B1B0-293337D10D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2032223"/>
              </p:ext>
            </p:extLst>
          </p:nvPr>
        </p:nvGraphicFramePr>
        <p:xfrm>
          <a:off x="16823628" y="13132247"/>
          <a:ext cx="13990639" cy="10590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Text Box 128"/>
          <p:cNvSpPr txBox="1">
            <a:spLocks noChangeArrowheads="1"/>
          </p:cNvSpPr>
          <p:nvPr/>
        </p:nvSpPr>
        <p:spPr bwMode="auto">
          <a:xfrm>
            <a:off x="16537146" y="25351718"/>
            <a:ext cx="15122525" cy="893988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 defTabSz="1752600">
              <a:lnSpc>
                <a:spcPct val="120000"/>
              </a:lnSpc>
            </a:pPr>
            <a:r>
              <a:rPr lang="pt-BR" sz="4000" b="1" dirty="0" smtClean="0">
                <a:solidFill>
                  <a:srgbClr val="006600"/>
                </a:solidFill>
              </a:rPr>
              <a:t>CONCLUSÕES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4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 estágio em Psicologia Jurídica proporcionou enriquecimento de saberes sociais, psicológicos e jurídicos acerca do humano e suas questões. Recomenda-se que essas formas de acolhimento devem ser cada vez mais conhecidas, exploradas e executadas, propiciando humanização em detrimento da violência.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40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4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Diante disso, é necessário prover auxílio na intenção dessas acolhidas para que essas mulheres a se vejam livres do agressor, não apenas fisicamente, mas também psicologicamente, o que considera-se ser de extrema importância. Adquirir essa experiência e conhecimento transforma a Psicologia em uma ciência mais capacitada e humanizada.</a:t>
            </a:r>
            <a:endParaRPr lang="pt-BR" sz="3800" dirty="0"/>
          </a:p>
        </p:txBody>
      </p:sp>
      <p:sp>
        <p:nvSpPr>
          <p:cNvPr id="24" name="Google Shape;95;p1"/>
          <p:cNvSpPr/>
          <p:nvPr/>
        </p:nvSpPr>
        <p:spPr>
          <a:xfrm>
            <a:off x="17858209" y="24237615"/>
            <a:ext cx="13085140" cy="614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Fonte: Dados internos </a:t>
            </a:r>
            <a:r>
              <a:rPr lang="pt-BR" sz="34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 Delegacia da Mulher – Ubá/MG, 2022.</a:t>
            </a:r>
            <a:endParaRPr sz="3400" b="0" strike="noStrik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17526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pt-BR" altLang="pt-BR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17526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pt-BR" altLang="pt-BR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616</Words>
  <Application>Microsoft Office PowerPoint</Application>
  <PresentationFormat>Personalizar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Design padrão</vt:lpstr>
      <vt:lpstr>Apresentação do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VD</dc:creator>
  <cp:lastModifiedBy>Usuário</cp:lastModifiedBy>
  <cp:revision>64</cp:revision>
  <dcterms:created xsi:type="dcterms:W3CDTF">2007-02-05T17:43:00Z</dcterms:created>
  <dcterms:modified xsi:type="dcterms:W3CDTF">2022-08-22T18:16:00Z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73F80D2658B14B34817B6D0E749C2C06</vt:lpwstr>
  </property>
  <property fmtid="{D5CDD505-2E9C-101B-9397-08002B2CF9AE}" pid="3" name="KSOProductBuildVer">
    <vt:lpwstr>1046-11.2.0.11191</vt:lpwstr>
  </property>
</Properties>
</file>