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915900" cy="20104100"/>
  <p:notesSz cx="12915900" cy="201041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72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9168" y="6232271"/>
            <a:ext cx="1098391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38337" y="11258296"/>
            <a:ext cx="90455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6112" y="4623943"/>
            <a:ext cx="5621179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54958" y="4623943"/>
            <a:ext cx="5621179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924155" cy="20104100"/>
          </a:xfrm>
          <a:custGeom>
            <a:avLst/>
            <a:gdLst/>
            <a:ahLst/>
            <a:cxnLst/>
            <a:rect l="l" t="t" r="r" b="b"/>
            <a:pathLst>
              <a:path w="12924155" h="20104100">
                <a:moveTo>
                  <a:pt x="0" y="0"/>
                </a:moveTo>
                <a:lnTo>
                  <a:pt x="12924064" y="0"/>
                </a:lnTo>
                <a:lnTo>
                  <a:pt x="12924064" y="20104100"/>
                </a:lnTo>
                <a:lnTo>
                  <a:pt x="0" y="20104100"/>
                </a:lnTo>
                <a:lnTo>
                  <a:pt x="0" y="0"/>
                </a:lnTo>
                <a:close/>
              </a:path>
            </a:pathLst>
          </a:custGeom>
          <a:ln w="37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65294" y="3165800"/>
            <a:ext cx="12521565" cy="67945"/>
          </a:xfrm>
          <a:custGeom>
            <a:avLst/>
            <a:gdLst/>
            <a:ahLst/>
            <a:cxnLst/>
            <a:rect l="l" t="t" r="r" b="b"/>
            <a:pathLst>
              <a:path w="12521565" h="67944">
                <a:moveTo>
                  <a:pt x="12521374" y="67748"/>
                </a:moveTo>
                <a:lnTo>
                  <a:pt x="0" y="67748"/>
                </a:lnTo>
                <a:lnTo>
                  <a:pt x="0" y="0"/>
                </a:lnTo>
                <a:lnTo>
                  <a:pt x="12521374" y="0"/>
                </a:lnTo>
                <a:lnTo>
                  <a:pt x="12521374" y="67748"/>
                </a:lnTo>
                <a:close/>
              </a:path>
            </a:pathLst>
          </a:custGeom>
          <a:solidFill>
            <a:srgbClr val="00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5294" y="345833"/>
            <a:ext cx="12521565" cy="19241770"/>
          </a:xfrm>
          <a:custGeom>
            <a:avLst/>
            <a:gdLst/>
            <a:ahLst/>
            <a:cxnLst/>
            <a:rect l="l" t="t" r="r" b="b"/>
            <a:pathLst>
              <a:path w="12521565" h="19241770">
                <a:moveTo>
                  <a:pt x="0" y="2819966"/>
                </a:moveTo>
                <a:lnTo>
                  <a:pt x="12521374" y="2819966"/>
                </a:lnTo>
                <a:lnTo>
                  <a:pt x="12521374" y="2887715"/>
                </a:lnTo>
                <a:lnTo>
                  <a:pt x="0" y="2887715"/>
                </a:lnTo>
                <a:lnTo>
                  <a:pt x="0" y="2819966"/>
                </a:lnTo>
                <a:close/>
              </a:path>
              <a:path w="12521565" h="19241770">
                <a:moveTo>
                  <a:pt x="0" y="0"/>
                </a:moveTo>
                <a:lnTo>
                  <a:pt x="12521374" y="0"/>
                </a:lnTo>
                <a:lnTo>
                  <a:pt x="12521374" y="19241170"/>
                </a:lnTo>
                <a:lnTo>
                  <a:pt x="0" y="19241170"/>
                </a:lnTo>
                <a:lnTo>
                  <a:pt x="0" y="0"/>
                </a:lnTo>
                <a:close/>
              </a:path>
              <a:path w="12521565" h="19241770">
                <a:moveTo>
                  <a:pt x="108270" y="2957362"/>
                </a:moveTo>
                <a:lnTo>
                  <a:pt x="6190406" y="2957362"/>
                </a:lnTo>
                <a:lnTo>
                  <a:pt x="6190406" y="19183990"/>
                </a:lnTo>
                <a:lnTo>
                  <a:pt x="108270" y="19183990"/>
                </a:lnTo>
                <a:lnTo>
                  <a:pt x="108270" y="2957362"/>
                </a:lnTo>
                <a:close/>
              </a:path>
              <a:path w="12521565" h="19241770">
                <a:moveTo>
                  <a:pt x="6225230" y="2957362"/>
                </a:moveTo>
                <a:lnTo>
                  <a:pt x="12399807" y="2957362"/>
                </a:lnTo>
                <a:lnTo>
                  <a:pt x="12399807" y="19183990"/>
                </a:lnTo>
                <a:lnTo>
                  <a:pt x="6225230" y="19183990"/>
                </a:lnTo>
                <a:lnTo>
                  <a:pt x="6225230" y="2957362"/>
                </a:lnTo>
                <a:close/>
              </a:path>
            </a:pathLst>
          </a:custGeom>
          <a:ln w="5065">
            <a:solidFill>
              <a:srgbClr val="00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6112" y="804164"/>
            <a:ext cx="116300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6112" y="4623943"/>
            <a:ext cx="116300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93565" y="18696814"/>
            <a:ext cx="41351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6112" y="18696814"/>
            <a:ext cx="297211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04020" y="18696814"/>
            <a:ext cx="297211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36480" y="680660"/>
            <a:ext cx="5815330" cy="200099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indent="3810" algn="ctr">
              <a:lnSpc>
                <a:spcPct val="101499"/>
              </a:lnSpc>
              <a:spcBef>
                <a:spcPts val="90"/>
              </a:spcBef>
            </a:pPr>
            <a:r>
              <a:rPr sz="2200" b="1" spc="20" dirty="0">
                <a:solidFill>
                  <a:srgbClr val="006600"/>
                </a:solidFill>
                <a:latin typeface="Arial"/>
                <a:cs typeface="Arial"/>
              </a:rPr>
              <a:t>PRODUÇÃO </a:t>
            </a:r>
            <a:r>
              <a:rPr sz="2200" b="1" spc="15" dirty="0">
                <a:solidFill>
                  <a:srgbClr val="006600"/>
                </a:solidFill>
                <a:latin typeface="Arial"/>
                <a:cs typeface="Arial"/>
              </a:rPr>
              <a:t>ACADÊMICA </a:t>
            </a:r>
            <a:r>
              <a:rPr sz="2200" b="1" spc="20" dirty="0">
                <a:solidFill>
                  <a:srgbClr val="006600"/>
                </a:solidFill>
                <a:latin typeface="Arial"/>
                <a:cs typeface="Arial"/>
              </a:rPr>
              <a:t>E </a:t>
            </a:r>
            <a:r>
              <a:rPr sz="2200" b="1" spc="25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2200" b="1" spc="15" dirty="0">
                <a:solidFill>
                  <a:srgbClr val="006600"/>
                </a:solidFill>
                <a:latin typeface="Arial"/>
                <a:cs typeface="Arial"/>
              </a:rPr>
              <a:t>ORGANIZAÇÃO</a:t>
            </a:r>
            <a:r>
              <a:rPr sz="2200" b="1" spc="-85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2200" b="1" spc="10" dirty="0">
                <a:solidFill>
                  <a:srgbClr val="006600"/>
                </a:solidFill>
                <a:latin typeface="Arial"/>
                <a:cs typeface="Arial"/>
              </a:rPr>
              <a:t>AUTORAL:</a:t>
            </a:r>
            <a:r>
              <a:rPr sz="2200" b="1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endParaRPr lang="pt-BR" sz="2200" b="1" dirty="0" smtClean="0">
              <a:solidFill>
                <a:srgbClr val="006600"/>
              </a:solidFill>
              <a:latin typeface="Arial"/>
              <a:cs typeface="Arial"/>
            </a:endParaRPr>
          </a:p>
          <a:p>
            <a:pPr marL="12065" marR="5080" indent="3810" algn="ctr">
              <a:lnSpc>
                <a:spcPct val="101499"/>
              </a:lnSpc>
              <a:spcBef>
                <a:spcPts val="90"/>
              </a:spcBef>
            </a:pPr>
            <a:r>
              <a:rPr lang="pt-BR" sz="2200" b="1" spc="20" dirty="0" smtClean="0">
                <a:solidFill>
                  <a:srgbClr val="006600"/>
                </a:solidFill>
                <a:latin typeface="Arial"/>
                <a:cs typeface="Arial"/>
              </a:rPr>
              <a:t>u</a:t>
            </a:r>
            <a:r>
              <a:rPr sz="2200" b="1" spc="20" dirty="0" smtClean="0">
                <a:solidFill>
                  <a:srgbClr val="006600"/>
                </a:solidFill>
                <a:latin typeface="Arial"/>
                <a:cs typeface="Arial"/>
              </a:rPr>
              <a:t>m</a:t>
            </a:r>
            <a:r>
              <a:rPr sz="2200" b="1" spc="5" dirty="0" smtClean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lang="pt-BR" sz="2200" b="1" spc="10" dirty="0">
                <a:solidFill>
                  <a:srgbClr val="006600"/>
                </a:solidFill>
                <a:latin typeface="Arial"/>
                <a:cs typeface="Arial"/>
              </a:rPr>
              <a:t>r</a:t>
            </a:r>
            <a:r>
              <a:rPr sz="2200" b="1" spc="10" dirty="0" err="1" smtClean="0">
                <a:solidFill>
                  <a:srgbClr val="006600"/>
                </a:solidFill>
                <a:latin typeface="Arial"/>
                <a:cs typeface="Arial"/>
              </a:rPr>
              <a:t>ecorte</a:t>
            </a:r>
            <a:r>
              <a:rPr sz="2200" b="1" dirty="0" smtClean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lang="pt-BR" sz="2200" b="1" spc="15" dirty="0">
                <a:solidFill>
                  <a:srgbClr val="006600"/>
                </a:solidFill>
                <a:latin typeface="Arial"/>
                <a:cs typeface="Arial"/>
              </a:rPr>
              <a:t>d</a:t>
            </a:r>
            <a:r>
              <a:rPr sz="2200" b="1" spc="15" dirty="0" smtClean="0">
                <a:solidFill>
                  <a:srgbClr val="006600"/>
                </a:solidFill>
                <a:latin typeface="Arial"/>
                <a:cs typeface="Arial"/>
              </a:rPr>
              <a:t>e</a:t>
            </a:r>
            <a:r>
              <a:rPr lang="pt-BR" sz="2200" b="1" spc="15" dirty="0" smtClean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lang="pt-BR" sz="2200" b="1" spc="10" dirty="0" smtClean="0">
                <a:solidFill>
                  <a:srgbClr val="006600"/>
                </a:solidFill>
                <a:latin typeface="Arial"/>
                <a:cs typeface="Arial"/>
              </a:rPr>
              <a:t>g</a:t>
            </a:r>
            <a:r>
              <a:rPr sz="2200" b="1" spc="10" dirty="0" err="1" smtClean="0">
                <a:solidFill>
                  <a:srgbClr val="006600"/>
                </a:solidFill>
                <a:latin typeface="Arial"/>
                <a:cs typeface="Arial"/>
              </a:rPr>
              <a:t>ênero</a:t>
            </a:r>
            <a:endParaRPr sz="2200" dirty="0">
              <a:latin typeface="Arial"/>
              <a:cs typeface="Arial"/>
            </a:endParaRPr>
          </a:p>
          <a:p>
            <a:pPr marL="1151255" marR="1384935" indent="528955">
              <a:lnSpc>
                <a:spcPct val="141300"/>
              </a:lnSpc>
              <a:spcBef>
                <a:spcPts val="2045"/>
              </a:spcBef>
            </a:pPr>
            <a:r>
              <a:rPr sz="1600" b="1" spc="-10" dirty="0">
                <a:latin typeface="Arial"/>
                <a:cs typeface="Arial"/>
              </a:rPr>
              <a:t>JACOB, </a:t>
            </a:r>
            <a:r>
              <a:rPr sz="1600" b="1" spc="-5" dirty="0">
                <a:latin typeface="Arial"/>
                <a:cs typeface="Arial"/>
              </a:rPr>
              <a:t>Maria </a:t>
            </a:r>
            <a:r>
              <a:rPr sz="1600" b="1" spc="-10" dirty="0">
                <a:latin typeface="Arial"/>
                <a:cs typeface="Arial"/>
              </a:rPr>
              <a:t>Eduarda 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SOUZA,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Jefté </a:t>
            </a:r>
            <a:r>
              <a:rPr sz="1600" b="1" spc="-5" dirty="0">
                <a:latin typeface="Arial"/>
                <a:cs typeface="Arial"/>
              </a:rPr>
              <a:t>Moraes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-</a:t>
            </a:r>
            <a:r>
              <a:rPr sz="1600" b="1" spc="-10" dirty="0">
                <a:latin typeface="Arial"/>
                <a:cs typeface="Arial"/>
              </a:rPr>
              <a:t> Orientador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1115" y="3332086"/>
            <a:ext cx="5870575" cy="170942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500"/>
              </a:spcBef>
            </a:pPr>
            <a:r>
              <a:rPr sz="1600" b="1" spc="-10" dirty="0">
                <a:solidFill>
                  <a:srgbClr val="006600"/>
                </a:solidFill>
                <a:latin typeface="Arial"/>
                <a:cs typeface="Arial"/>
              </a:rPr>
              <a:t>INTRODUÇÃO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21200"/>
              </a:lnSpc>
              <a:spcBef>
                <a:spcPts val="20"/>
              </a:spcBef>
            </a:pPr>
            <a:r>
              <a:rPr sz="1500" spc="10" dirty="0">
                <a:latin typeface="Arial MT"/>
                <a:cs typeface="Arial MT"/>
              </a:rPr>
              <a:t>O </a:t>
            </a:r>
            <a:r>
              <a:rPr sz="1500" dirty="0">
                <a:latin typeface="Arial MT"/>
                <a:cs typeface="Arial MT"/>
              </a:rPr>
              <a:t>objetivo </a:t>
            </a:r>
            <a:r>
              <a:rPr sz="1500" spc="5" dirty="0">
                <a:latin typeface="Arial MT"/>
                <a:cs typeface="Arial MT"/>
              </a:rPr>
              <a:t>do </a:t>
            </a:r>
            <a:r>
              <a:rPr sz="1500" dirty="0">
                <a:latin typeface="Arial MT"/>
                <a:cs typeface="Arial MT"/>
              </a:rPr>
              <a:t>presente trabalho </a:t>
            </a:r>
            <a:r>
              <a:rPr sz="1500" spc="5" dirty="0">
                <a:latin typeface="Arial MT"/>
                <a:cs typeface="Arial MT"/>
              </a:rPr>
              <a:t>é </a:t>
            </a:r>
            <a:r>
              <a:rPr sz="1500" dirty="0">
                <a:latin typeface="Arial MT"/>
                <a:cs typeface="Arial MT"/>
              </a:rPr>
              <a:t>analisar </a:t>
            </a:r>
            <a:r>
              <a:rPr sz="1500" spc="5" dirty="0">
                <a:latin typeface="Arial MT"/>
                <a:cs typeface="Arial MT"/>
              </a:rPr>
              <a:t>a relação </a:t>
            </a:r>
            <a:r>
              <a:rPr sz="1500" dirty="0">
                <a:latin typeface="Arial MT"/>
                <a:cs typeface="Arial MT"/>
              </a:rPr>
              <a:t>entre gênero </a:t>
            </a:r>
            <a:r>
              <a:rPr sz="1500" spc="5" dirty="0">
                <a:latin typeface="Arial MT"/>
                <a:cs typeface="Arial MT"/>
              </a:rPr>
              <a:t>e 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organização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autoral</a:t>
            </a:r>
            <a:r>
              <a:rPr sz="1500" spc="5" dirty="0">
                <a:latin typeface="Arial MT"/>
                <a:cs typeface="Arial MT"/>
              </a:rPr>
              <a:t> 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partir</a:t>
            </a:r>
            <a:r>
              <a:rPr sz="1500" spc="5" dirty="0">
                <a:latin typeface="Arial MT"/>
                <a:cs typeface="Arial MT"/>
              </a:rPr>
              <a:t> da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produção</a:t>
            </a:r>
            <a:r>
              <a:rPr sz="1500" spc="5" dirty="0">
                <a:latin typeface="Arial MT"/>
                <a:cs typeface="Arial MT"/>
              </a:rPr>
              <a:t> científica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revista 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“Psicologia: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Ciência</a:t>
            </a:r>
            <a:r>
              <a:rPr sz="1500" spc="5" dirty="0">
                <a:latin typeface="Arial MT"/>
                <a:cs typeface="Arial MT"/>
              </a:rPr>
              <a:t> 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Profissão”</a:t>
            </a:r>
            <a:r>
              <a:rPr sz="1500" spc="5" dirty="0">
                <a:latin typeface="Arial MT"/>
                <a:cs typeface="Arial MT"/>
              </a:rPr>
              <a:t> 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das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revistas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acadêmicas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UNIFAGOC. Traz, </a:t>
            </a:r>
            <a:r>
              <a:rPr sz="1500" dirty="0">
                <a:latin typeface="Arial MT"/>
                <a:cs typeface="Arial MT"/>
              </a:rPr>
              <a:t>ainda, </a:t>
            </a:r>
            <a:r>
              <a:rPr sz="1500" spc="5" dirty="0">
                <a:latin typeface="Arial MT"/>
                <a:cs typeface="Arial MT"/>
              </a:rPr>
              <a:t>uma </a:t>
            </a:r>
            <a:r>
              <a:rPr sz="1500" dirty="0">
                <a:latin typeface="Arial MT"/>
                <a:cs typeface="Arial MT"/>
              </a:rPr>
              <a:t>abordagem </a:t>
            </a:r>
            <a:r>
              <a:rPr sz="1500" spc="5" dirty="0">
                <a:latin typeface="Arial MT"/>
                <a:cs typeface="Arial MT"/>
              </a:rPr>
              <a:t>do movimento </a:t>
            </a:r>
            <a:r>
              <a:rPr sz="1500" dirty="0">
                <a:latin typeface="Arial MT"/>
                <a:cs typeface="Arial MT"/>
              </a:rPr>
              <a:t>feminista, </a:t>
            </a:r>
            <a:r>
              <a:rPr sz="1500" spc="5" dirty="0">
                <a:latin typeface="Arial MT"/>
                <a:cs typeface="Arial MT"/>
              </a:rPr>
              <a:t> com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sua </a:t>
            </a:r>
            <a:r>
              <a:rPr sz="1500" dirty="0">
                <a:latin typeface="Arial MT"/>
                <a:cs typeface="Arial MT"/>
              </a:rPr>
              <a:t>história, </a:t>
            </a:r>
            <a:r>
              <a:rPr sz="1500" spc="5" dirty="0">
                <a:latin typeface="Arial MT"/>
                <a:cs typeface="Arial MT"/>
              </a:rPr>
              <a:t>vertentes e</a:t>
            </a:r>
            <a:r>
              <a:rPr sz="1500" dirty="0">
                <a:latin typeface="Arial MT"/>
                <a:cs typeface="Arial MT"/>
              </a:rPr>
              <a:t> outras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questões </a:t>
            </a:r>
            <a:r>
              <a:rPr sz="1500" spc="5" dirty="0">
                <a:latin typeface="Arial MT"/>
                <a:cs typeface="Arial MT"/>
              </a:rPr>
              <a:t>que o</a:t>
            </a:r>
            <a:r>
              <a:rPr sz="1500" dirty="0">
                <a:latin typeface="Arial MT"/>
                <a:cs typeface="Arial MT"/>
              </a:rPr>
              <a:t> perpassam.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115" y="5292700"/>
            <a:ext cx="5869940" cy="1134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spc="-5" dirty="0">
                <a:latin typeface="Arial MT"/>
                <a:cs typeface="Arial MT"/>
              </a:rPr>
              <a:t>Trata-se </a:t>
            </a:r>
            <a:r>
              <a:rPr sz="1500" spc="5" dirty="0">
                <a:latin typeface="Arial MT"/>
                <a:cs typeface="Arial MT"/>
              </a:rPr>
              <a:t>de um </a:t>
            </a:r>
            <a:r>
              <a:rPr sz="1500" dirty="0">
                <a:latin typeface="Arial MT"/>
                <a:cs typeface="Arial MT"/>
              </a:rPr>
              <a:t>levantamento quantitativo </a:t>
            </a:r>
            <a:r>
              <a:rPr sz="1500" spc="5" dirty="0">
                <a:latin typeface="Arial MT"/>
                <a:cs typeface="Arial MT"/>
              </a:rPr>
              <a:t>sucinto, mas </a:t>
            </a:r>
            <a:r>
              <a:rPr sz="1500" dirty="0">
                <a:latin typeface="Arial MT"/>
                <a:cs typeface="Arial MT"/>
              </a:rPr>
              <a:t>abrangente, </a:t>
            </a:r>
            <a:r>
              <a:rPr sz="1500" spc="5" dirty="0">
                <a:latin typeface="Arial MT"/>
                <a:cs typeface="Arial MT"/>
              </a:rPr>
              <a:t> que </a:t>
            </a:r>
            <a:r>
              <a:rPr sz="1500" dirty="0">
                <a:latin typeface="Arial MT"/>
                <a:cs typeface="Arial MT"/>
              </a:rPr>
              <a:t>abre discussões </a:t>
            </a:r>
            <a:r>
              <a:rPr sz="1500" spc="5" dirty="0">
                <a:latin typeface="Arial MT"/>
                <a:cs typeface="Arial MT"/>
              </a:rPr>
              <a:t>sobre as relações </a:t>
            </a:r>
            <a:r>
              <a:rPr sz="1500" dirty="0">
                <a:latin typeface="Arial MT"/>
                <a:cs typeface="Arial MT"/>
              </a:rPr>
              <a:t>entre gênero </a:t>
            </a:r>
            <a:r>
              <a:rPr sz="1500" spc="5" dirty="0">
                <a:latin typeface="Arial MT"/>
                <a:cs typeface="Arial MT"/>
              </a:rPr>
              <a:t>e </a:t>
            </a:r>
            <a:r>
              <a:rPr sz="1500" dirty="0">
                <a:latin typeface="Arial MT"/>
                <a:cs typeface="Arial MT"/>
              </a:rPr>
              <a:t>produção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acadêmica. Realizou-se esse aglomerado </a:t>
            </a:r>
            <a:r>
              <a:rPr sz="1500" spc="5" dirty="0">
                <a:latin typeface="Arial MT"/>
                <a:cs typeface="Arial MT"/>
              </a:rPr>
              <a:t>de </a:t>
            </a:r>
            <a:r>
              <a:rPr sz="1500" dirty="0">
                <a:latin typeface="Arial MT"/>
                <a:cs typeface="Arial MT"/>
              </a:rPr>
              <a:t>informações utilizando </a:t>
            </a:r>
            <a:r>
              <a:rPr sz="1500" spc="5" dirty="0">
                <a:latin typeface="Arial MT"/>
                <a:cs typeface="Arial MT"/>
              </a:rPr>
              <a:t> a</a:t>
            </a:r>
            <a:r>
              <a:rPr sz="1500" dirty="0">
                <a:latin typeface="Arial MT"/>
                <a:cs typeface="Arial MT"/>
              </a:rPr>
              <a:t> organização autoral </a:t>
            </a:r>
            <a:r>
              <a:rPr sz="1500" spc="5" dirty="0">
                <a:latin typeface="Arial MT"/>
                <a:cs typeface="Arial MT"/>
              </a:rPr>
              <a:t>como</a:t>
            </a:r>
            <a:r>
              <a:rPr sz="1500" dirty="0">
                <a:latin typeface="Arial MT"/>
                <a:cs typeface="Arial MT"/>
              </a:rPr>
              <a:t> base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dirty="0">
                <a:latin typeface="Arial MT"/>
                <a:cs typeface="Arial MT"/>
              </a:rPr>
              <a:t> análise.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15" y="6678561"/>
            <a:ext cx="5871210" cy="1134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spc="10" dirty="0">
                <a:latin typeface="Arial MT"/>
                <a:cs typeface="Arial MT"/>
              </a:rPr>
              <a:t>A </a:t>
            </a:r>
            <a:r>
              <a:rPr sz="1500" dirty="0">
                <a:latin typeface="Arial MT"/>
                <a:cs typeface="Arial MT"/>
              </a:rPr>
              <a:t>iniciativa </a:t>
            </a:r>
            <a:r>
              <a:rPr sz="1500" spc="5" dirty="0">
                <a:latin typeface="Arial MT"/>
                <a:cs typeface="Arial MT"/>
              </a:rPr>
              <a:t>da </a:t>
            </a:r>
            <a:r>
              <a:rPr sz="1500" dirty="0">
                <a:latin typeface="Arial MT"/>
                <a:cs typeface="Arial MT"/>
              </a:rPr>
              <a:t>pesquisa partiu </a:t>
            </a:r>
            <a:r>
              <a:rPr sz="1500" spc="5" dirty="0">
                <a:latin typeface="Arial MT"/>
                <a:cs typeface="Arial MT"/>
              </a:rPr>
              <a:t>da </a:t>
            </a:r>
            <a:r>
              <a:rPr sz="1500" dirty="0">
                <a:latin typeface="Arial MT"/>
                <a:cs typeface="Arial MT"/>
              </a:rPr>
              <a:t>percepção </a:t>
            </a:r>
            <a:r>
              <a:rPr sz="1500" spc="5" dirty="0">
                <a:latin typeface="Arial MT"/>
                <a:cs typeface="Arial MT"/>
              </a:rPr>
              <a:t>de </a:t>
            </a:r>
            <a:r>
              <a:rPr sz="1500" spc="5" dirty="0" err="1">
                <a:latin typeface="Arial MT"/>
                <a:cs typeface="Arial MT"/>
              </a:rPr>
              <a:t>que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lang="pt-BR" sz="1500" spc="5" dirty="0" smtClean="0">
                <a:latin typeface="Arial MT"/>
                <a:cs typeface="Arial MT"/>
              </a:rPr>
              <a:t>as </a:t>
            </a:r>
            <a:r>
              <a:rPr sz="1500" dirty="0" err="1" smtClean="0">
                <a:latin typeface="Arial MT"/>
                <a:cs typeface="Arial MT"/>
              </a:rPr>
              <a:t>questões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gênero, </a:t>
            </a:r>
            <a:r>
              <a:rPr sz="1500" spc="5" dirty="0">
                <a:latin typeface="Arial MT"/>
                <a:cs typeface="Arial MT"/>
              </a:rPr>
              <a:t>em sua relação com a </a:t>
            </a:r>
            <a:r>
              <a:rPr sz="1500" dirty="0">
                <a:latin typeface="Arial MT"/>
                <a:cs typeface="Arial MT"/>
              </a:rPr>
              <a:t>organização autoral </a:t>
            </a:r>
            <a:r>
              <a:rPr sz="1500" spc="5" dirty="0">
                <a:latin typeface="Arial MT"/>
                <a:cs typeface="Arial MT"/>
              </a:rPr>
              <a:t>dos </a:t>
            </a:r>
            <a:r>
              <a:rPr sz="1500" dirty="0">
                <a:latin typeface="Arial MT"/>
                <a:cs typeface="Arial MT"/>
              </a:rPr>
              <a:t>trabalhos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publicados,</a:t>
            </a:r>
            <a:r>
              <a:rPr sz="1500" spc="5" dirty="0">
                <a:latin typeface="Arial MT"/>
                <a:cs typeface="Arial MT"/>
              </a:rPr>
              <a:t> são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pouco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abordadas</a:t>
            </a:r>
            <a:r>
              <a:rPr sz="1500" spc="5" dirty="0">
                <a:latin typeface="Arial MT"/>
                <a:cs typeface="Arial MT"/>
              </a:rPr>
              <a:t> em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periódicos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err="1">
                <a:latin typeface="Arial MT"/>
                <a:cs typeface="Arial MT"/>
              </a:rPr>
              <a:t>científicos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lang="pt-BR" sz="1500" spc="10" dirty="0" smtClean="0">
                <a:latin typeface="Arial MT"/>
                <a:cs typeface="Arial MT"/>
              </a:rPr>
              <a:t>na área </a:t>
            </a:r>
            <a:r>
              <a:rPr sz="1500" dirty="0" smtClean="0">
                <a:latin typeface="Arial MT"/>
                <a:cs typeface="Arial MT"/>
              </a:rPr>
              <a:t>da 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Psicologia.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1115" y="8039704"/>
            <a:ext cx="5869305" cy="1054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6600"/>
                </a:solidFill>
                <a:latin typeface="Arial"/>
                <a:cs typeface="Arial"/>
              </a:rPr>
              <a:t>METODOLOGIA</a:t>
            </a:r>
            <a:endParaRPr sz="16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5"/>
              </a:spcBef>
            </a:pPr>
            <a:r>
              <a:rPr sz="1500" dirty="0">
                <a:latin typeface="Arial MT"/>
                <a:cs typeface="Arial MT"/>
              </a:rPr>
              <a:t>Fundamentou-se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no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levantamento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organização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dados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meio</a:t>
            </a:r>
            <a:endParaRPr sz="1500" dirty="0">
              <a:latin typeface="Arial MT"/>
              <a:cs typeface="Arial MT"/>
            </a:endParaRPr>
          </a:p>
          <a:p>
            <a:pPr marL="12700" marR="5080" algn="just">
              <a:lnSpc>
                <a:spcPct val="121200"/>
              </a:lnSpc>
              <a:spcBef>
                <a:spcPts val="5"/>
              </a:spcBef>
            </a:pPr>
            <a:r>
              <a:rPr sz="1500" spc="5" dirty="0">
                <a:latin typeface="Arial MT"/>
                <a:cs typeface="Arial MT"/>
              </a:rPr>
              <a:t>da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criação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planilhas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 err="1">
                <a:latin typeface="Arial MT"/>
                <a:cs typeface="Arial MT"/>
              </a:rPr>
              <a:t>que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agrupa</a:t>
            </a:r>
            <a:r>
              <a:rPr lang="pt-BR" sz="1500" dirty="0" err="1" smtClean="0">
                <a:latin typeface="Arial MT"/>
                <a:cs typeface="Arial MT"/>
              </a:rPr>
              <a:t>ram</a:t>
            </a:r>
            <a:r>
              <a:rPr lang="pt-BR" sz="1500" dirty="0" smtClean="0">
                <a:latin typeface="Arial MT"/>
                <a:cs typeface="Arial MT"/>
              </a:rPr>
              <a:t> as</a:t>
            </a:r>
            <a:r>
              <a:rPr sz="1500" spc="85" dirty="0" smtClean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informações</a:t>
            </a:r>
            <a:r>
              <a:rPr lang="pt-BR" sz="1500" spc="90" dirty="0" smtClean="0">
                <a:latin typeface="Arial MT"/>
                <a:cs typeface="Arial MT"/>
              </a:rPr>
              <a:t>, </a:t>
            </a:r>
            <a:r>
              <a:rPr sz="1500" dirty="0" err="1" smtClean="0">
                <a:latin typeface="Arial MT"/>
                <a:cs typeface="Arial MT"/>
              </a:rPr>
              <a:t>possibilitando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spc="-40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um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levantamento fundamentado.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81115" y="9159437"/>
            <a:ext cx="5871210" cy="19673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dirty="0">
                <a:latin typeface="Arial MT"/>
                <a:cs typeface="Arial MT"/>
              </a:rPr>
              <a:t>Realizou-se</a:t>
            </a:r>
            <a:r>
              <a:rPr sz="1500" spc="5" dirty="0">
                <a:latin typeface="Arial MT"/>
                <a:cs typeface="Arial MT"/>
              </a:rPr>
              <a:t> uma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pesquisa</a:t>
            </a:r>
            <a:r>
              <a:rPr sz="1500" spc="5" dirty="0">
                <a:latin typeface="Arial MT"/>
                <a:cs typeface="Arial MT"/>
              </a:rPr>
              <a:t> na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secretaria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acadêmica</a:t>
            </a:r>
            <a:r>
              <a:rPr sz="1500" spc="5" dirty="0">
                <a:latin typeface="Arial MT"/>
                <a:cs typeface="Arial MT"/>
              </a:rPr>
              <a:t> do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 smtClean="0">
                <a:latin typeface="Arial MT"/>
                <a:cs typeface="Arial MT"/>
              </a:rPr>
              <a:t>campus</a:t>
            </a:r>
            <a:r>
              <a:rPr lang="pt-BR" sz="1500" spc="5" dirty="0" smtClean="0">
                <a:latin typeface="Arial MT"/>
                <a:cs typeface="Arial MT"/>
              </a:rPr>
              <a:t> do UNIFAGOC</a:t>
            </a:r>
            <a:r>
              <a:rPr sz="1500" spc="5" dirty="0" smtClean="0">
                <a:latin typeface="Arial MT"/>
                <a:cs typeface="Arial MT"/>
              </a:rPr>
              <a:t>, </a:t>
            </a:r>
            <a:r>
              <a:rPr sz="1500" spc="-40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buscando</a:t>
            </a:r>
            <a:r>
              <a:rPr sz="1500" spc="5" dirty="0">
                <a:latin typeface="Arial MT"/>
                <a:cs typeface="Arial MT"/>
              </a:rPr>
              <a:t> 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recorte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gênero</a:t>
            </a:r>
            <a:r>
              <a:rPr sz="1500" spc="5" dirty="0">
                <a:latin typeface="Arial MT"/>
                <a:cs typeface="Arial MT"/>
              </a:rPr>
              <a:t> no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número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total</a:t>
            </a:r>
            <a:r>
              <a:rPr sz="1500" spc="5" dirty="0">
                <a:latin typeface="Arial MT"/>
                <a:cs typeface="Arial MT"/>
              </a:rPr>
              <a:t> 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 err="1">
                <a:latin typeface="Arial MT"/>
                <a:cs typeface="Arial MT"/>
              </a:rPr>
              <a:t>alunos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lang="pt-BR" sz="1500" spc="5" dirty="0" smtClean="0">
                <a:latin typeface="Arial MT"/>
                <a:cs typeface="Arial MT"/>
              </a:rPr>
              <a:t>da instituição </a:t>
            </a:r>
            <a:r>
              <a:rPr sz="1500" spc="5" dirty="0" smtClean="0">
                <a:latin typeface="Arial MT"/>
                <a:cs typeface="Arial MT"/>
              </a:rPr>
              <a:t>(</a:t>
            </a:r>
            <a:r>
              <a:rPr lang="pt-BR" sz="1500" spc="5" dirty="0" smtClean="0">
                <a:latin typeface="Arial MT"/>
                <a:cs typeface="Arial MT"/>
              </a:rPr>
              <a:t>de acordo com levantamento feito no </a:t>
            </a:r>
            <a:r>
              <a:rPr sz="1500" spc="5" dirty="0" err="1" smtClean="0">
                <a:latin typeface="Arial MT"/>
                <a:cs typeface="Arial MT"/>
              </a:rPr>
              <a:t>dia</a:t>
            </a:r>
            <a:r>
              <a:rPr sz="1500" spc="8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2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março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 smtClean="0">
                <a:latin typeface="Arial MT"/>
                <a:cs typeface="Arial MT"/>
              </a:rPr>
              <a:t>2020</a:t>
            </a:r>
            <a:r>
              <a:rPr lang="pt-BR" sz="1500" dirty="0" smtClean="0">
                <a:latin typeface="Arial MT"/>
                <a:cs typeface="Arial MT"/>
              </a:rPr>
              <a:t>), totalizando</a:t>
            </a:r>
            <a:r>
              <a:rPr sz="1500" spc="8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1.657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alunas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1.331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alunos</a:t>
            </a:r>
            <a:r>
              <a:rPr lang="pt-BR" sz="1500" dirty="0" smtClean="0">
                <a:latin typeface="Arial MT"/>
                <a:cs typeface="Arial MT"/>
              </a:rPr>
              <a:t>,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2.988 </a:t>
            </a:r>
            <a:r>
              <a:rPr sz="1500" spc="5" dirty="0">
                <a:latin typeface="Arial MT"/>
                <a:cs typeface="Arial MT"/>
              </a:rPr>
              <a:t>no </a:t>
            </a:r>
            <a:r>
              <a:rPr sz="1500" dirty="0" smtClean="0">
                <a:latin typeface="Arial MT"/>
                <a:cs typeface="Arial MT"/>
              </a:rPr>
              <a:t>total. </a:t>
            </a:r>
            <a:r>
              <a:rPr sz="1500" spc="-15" dirty="0" smtClean="0">
                <a:latin typeface="Arial MT"/>
                <a:cs typeface="Arial MT"/>
              </a:rPr>
              <a:t>Tab</a:t>
            </a:r>
            <a:r>
              <a:rPr lang="pt-BR" sz="1500" spc="-15" dirty="0">
                <a:latin typeface="Arial MT"/>
                <a:cs typeface="Arial MT"/>
              </a:rPr>
              <a:t>u</a:t>
            </a:r>
            <a:r>
              <a:rPr sz="1500" spc="-15" dirty="0" err="1" smtClean="0">
                <a:latin typeface="Arial MT"/>
                <a:cs typeface="Arial MT"/>
              </a:rPr>
              <a:t>lou</a:t>
            </a:r>
            <a:r>
              <a:rPr sz="1500" spc="-15" dirty="0" smtClean="0">
                <a:latin typeface="Arial MT"/>
                <a:cs typeface="Arial MT"/>
              </a:rPr>
              <a:t>-se </a:t>
            </a:r>
            <a:r>
              <a:rPr sz="1500" dirty="0" err="1" smtClean="0">
                <a:latin typeface="Arial MT"/>
                <a:cs typeface="Arial MT"/>
              </a:rPr>
              <a:t>essa</a:t>
            </a:r>
            <a:r>
              <a:rPr lang="pt-BR" sz="1500" dirty="0">
                <a:latin typeface="Arial MT"/>
                <a:cs typeface="Arial MT"/>
              </a:rPr>
              <a:t>s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informaç</a:t>
            </a:r>
            <a:r>
              <a:rPr lang="pt-BR" sz="1500" dirty="0" err="1" smtClean="0">
                <a:latin typeface="Arial MT"/>
                <a:cs typeface="Arial MT"/>
              </a:rPr>
              <a:t>ões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juntamente </a:t>
            </a:r>
            <a:r>
              <a:rPr sz="1500" spc="5" dirty="0">
                <a:latin typeface="Arial MT"/>
                <a:cs typeface="Arial MT"/>
              </a:rPr>
              <a:t>com </a:t>
            </a:r>
            <a:r>
              <a:rPr sz="1500" dirty="0">
                <a:latin typeface="Arial MT"/>
                <a:cs typeface="Arial MT"/>
              </a:rPr>
              <a:t>as </a:t>
            </a:r>
            <a:r>
              <a:rPr sz="1500" spc="5" dirty="0">
                <a:latin typeface="Arial MT"/>
                <a:cs typeface="Arial MT"/>
              </a:rPr>
              <a:t> referentes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à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quantidade</a:t>
            </a:r>
            <a:r>
              <a:rPr sz="1500" spc="5" dirty="0">
                <a:latin typeface="Arial MT"/>
                <a:cs typeface="Arial MT"/>
              </a:rPr>
              <a:t> 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psicólogos</a:t>
            </a:r>
            <a:r>
              <a:rPr sz="1500" spc="5" dirty="0">
                <a:latin typeface="Arial MT"/>
                <a:cs typeface="Arial MT"/>
              </a:rPr>
              <a:t> no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Brasil,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divididos</a:t>
            </a:r>
            <a:r>
              <a:rPr sz="1500" spc="4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gênero</a:t>
            </a:r>
            <a:r>
              <a:rPr sz="1500" spc="5" dirty="0">
                <a:latin typeface="Arial MT"/>
                <a:cs typeface="Arial MT"/>
              </a:rPr>
              <a:t> e </a:t>
            </a:r>
            <a:r>
              <a:rPr sz="1500" dirty="0">
                <a:latin typeface="Arial MT"/>
                <a:cs typeface="Arial MT"/>
              </a:rPr>
              <a:t>quantificados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5" dirty="0">
                <a:latin typeface="Arial MT"/>
                <a:cs typeface="Arial MT"/>
              </a:rPr>
              <a:t> cada </a:t>
            </a:r>
            <a:r>
              <a:rPr sz="1500" dirty="0" err="1">
                <a:latin typeface="Arial MT"/>
                <a:cs typeface="Arial MT"/>
              </a:rPr>
              <a:t>estado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brasileiro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(março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 </a:t>
            </a:r>
            <a:r>
              <a:rPr sz="1500" dirty="0">
                <a:latin typeface="Arial MT"/>
                <a:cs typeface="Arial MT"/>
              </a:rPr>
              <a:t>2020).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81115" y="11285939"/>
            <a:ext cx="5871845" cy="196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spc="10" dirty="0">
                <a:latin typeface="Arial MT"/>
                <a:cs typeface="Arial MT"/>
              </a:rPr>
              <a:t>A</a:t>
            </a:r>
            <a:r>
              <a:rPr sz="1500" spc="1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seguir,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utilizou-se</a:t>
            </a:r>
            <a:r>
              <a:rPr sz="1500" spc="5" dirty="0">
                <a:latin typeface="Arial MT"/>
                <a:cs typeface="Arial MT"/>
              </a:rPr>
              <a:t> 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revista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“Psicologia: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Ciência</a:t>
            </a:r>
            <a:r>
              <a:rPr sz="1500" spc="41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  </a:t>
            </a:r>
            <a:r>
              <a:rPr sz="1500" dirty="0">
                <a:latin typeface="Arial MT"/>
                <a:cs typeface="Arial MT"/>
              </a:rPr>
              <a:t>Profissão”,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lang="pt-BR" sz="1500" spc="5" dirty="0" smtClean="0">
                <a:latin typeface="Arial MT"/>
                <a:cs typeface="Arial MT"/>
              </a:rPr>
              <a:t>no </a:t>
            </a:r>
            <a:r>
              <a:rPr sz="1500" dirty="0" smtClean="0">
                <a:latin typeface="Arial MT"/>
                <a:cs typeface="Arial MT"/>
              </a:rPr>
              <a:t>portal </a:t>
            </a:r>
            <a:r>
              <a:rPr sz="1500" dirty="0">
                <a:latin typeface="Arial MT"/>
                <a:cs typeface="Arial MT"/>
              </a:rPr>
              <a:t>Scielo, analisando </a:t>
            </a:r>
            <a:r>
              <a:rPr sz="1500" spc="5" dirty="0">
                <a:latin typeface="Arial MT"/>
                <a:cs typeface="Arial MT"/>
              </a:rPr>
              <a:t>cada </a:t>
            </a:r>
            <a:r>
              <a:rPr sz="1500" dirty="0">
                <a:latin typeface="Arial MT"/>
                <a:cs typeface="Arial MT"/>
              </a:rPr>
              <a:t>ano, número </a:t>
            </a:r>
            <a:r>
              <a:rPr sz="1500" spc="5" dirty="0">
                <a:latin typeface="Arial MT"/>
                <a:cs typeface="Arial MT"/>
              </a:rPr>
              <a:t>e </a:t>
            </a:r>
            <a:r>
              <a:rPr sz="1500" dirty="0">
                <a:latin typeface="Arial MT"/>
                <a:cs typeface="Arial MT"/>
              </a:rPr>
              <a:t>artigo, dispondo as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informações diferindo título, </a:t>
            </a:r>
            <a:r>
              <a:rPr sz="1500" spc="5" dirty="0">
                <a:latin typeface="Arial MT"/>
                <a:cs typeface="Arial MT"/>
              </a:rPr>
              <a:t>nome </a:t>
            </a:r>
            <a:r>
              <a:rPr sz="1500" dirty="0">
                <a:latin typeface="Arial MT"/>
                <a:cs typeface="Arial MT"/>
              </a:rPr>
              <a:t>dos(as) produtores(as), </a:t>
            </a:r>
            <a:r>
              <a:rPr sz="1500" spc="5" dirty="0">
                <a:latin typeface="Arial MT"/>
                <a:cs typeface="Arial MT"/>
              </a:rPr>
              <a:t>resumo, 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conclusão,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referência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trabalho</a:t>
            </a:r>
            <a:r>
              <a:rPr sz="1500" spc="5" dirty="0">
                <a:latin typeface="Arial MT"/>
                <a:cs typeface="Arial MT"/>
              </a:rPr>
              <a:t> 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considerações  </a:t>
            </a:r>
            <a:r>
              <a:rPr sz="1500" dirty="0">
                <a:latin typeface="Arial MT"/>
                <a:cs typeface="Arial MT"/>
              </a:rPr>
              <a:t>pessoais</a:t>
            </a:r>
            <a:r>
              <a:rPr sz="1500" spc="4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5" dirty="0">
                <a:latin typeface="Arial MT"/>
                <a:cs typeface="Arial MT"/>
              </a:rPr>
              <a:t> cada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artigo.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lang="pt-BR" sz="1500" dirty="0" smtClean="0">
                <a:latin typeface="Arial MT"/>
                <a:cs typeface="Arial MT"/>
              </a:rPr>
              <a:t>Em seguida</a:t>
            </a:r>
            <a:r>
              <a:rPr sz="1500" dirty="0" smtClean="0">
                <a:latin typeface="Arial MT"/>
                <a:cs typeface="Arial MT"/>
              </a:rPr>
              <a:t>,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organizou-se</a:t>
            </a:r>
            <a:r>
              <a:rPr sz="1500" spc="5" dirty="0">
                <a:latin typeface="Arial MT"/>
                <a:cs typeface="Arial MT"/>
              </a:rPr>
              <a:t> 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primeira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autoria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apenas </a:t>
            </a:r>
            <a:r>
              <a:rPr sz="1500" spc="5" dirty="0">
                <a:latin typeface="Arial MT"/>
                <a:cs typeface="Arial MT"/>
              </a:rPr>
              <a:t> mulheres, </a:t>
            </a:r>
            <a:r>
              <a:rPr sz="1500" dirty="0">
                <a:latin typeface="Arial MT"/>
                <a:cs typeface="Arial MT"/>
              </a:rPr>
              <a:t>apenas homens, </a:t>
            </a:r>
            <a:r>
              <a:rPr sz="1500" spc="5" dirty="0">
                <a:latin typeface="Arial MT"/>
                <a:cs typeface="Arial MT"/>
              </a:rPr>
              <a:t>mistos (constando se eram homens </a:t>
            </a:r>
            <a:r>
              <a:rPr sz="1500" dirty="0">
                <a:latin typeface="Arial MT"/>
                <a:cs typeface="Arial MT"/>
              </a:rPr>
              <a:t>ou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err="1">
                <a:latin typeface="Arial MT"/>
                <a:cs typeface="Arial MT"/>
              </a:rPr>
              <a:t>mulheres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lang="pt-BR" sz="1500" dirty="0" smtClean="0">
                <a:latin typeface="Arial MT"/>
                <a:cs typeface="Arial MT"/>
              </a:rPr>
              <a:t>como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primeiro(a) </a:t>
            </a:r>
            <a:r>
              <a:rPr sz="1500" dirty="0" err="1" smtClean="0">
                <a:latin typeface="Arial MT"/>
                <a:cs typeface="Arial MT"/>
              </a:rPr>
              <a:t>autor</a:t>
            </a:r>
            <a:r>
              <a:rPr sz="1500" dirty="0" smtClean="0">
                <a:latin typeface="Arial MT"/>
                <a:cs typeface="Arial MT"/>
              </a:rPr>
              <a:t>(a)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não</a:t>
            </a:r>
            <a:r>
              <a:rPr sz="1500" dirty="0">
                <a:latin typeface="Arial MT"/>
                <a:cs typeface="Arial MT"/>
              </a:rPr>
              <a:t> identificados.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81115" y="13503316"/>
            <a:ext cx="5868670" cy="1134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dirty="0">
                <a:latin typeface="Arial MT"/>
                <a:cs typeface="Arial MT"/>
              </a:rPr>
              <a:t>Esse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processo</a:t>
            </a:r>
            <a:r>
              <a:rPr sz="1500" spc="5" dirty="0">
                <a:latin typeface="Arial MT"/>
                <a:cs typeface="Arial MT"/>
              </a:rPr>
              <a:t> se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encaminhou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para</a:t>
            </a:r>
            <a:r>
              <a:rPr sz="1500" spc="5" dirty="0">
                <a:latin typeface="Arial MT"/>
                <a:cs typeface="Arial MT"/>
              </a:rPr>
              <a:t> uma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divisão</a:t>
            </a:r>
            <a:r>
              <a:rPr sz="1500" spc="4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4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décadas, </a:t>
            </a:r>
            <a:r>
              <a:rPr sz="1500" spc="5" dirty="0">
                <a:latin typeface="Arial MT"/>
                <a:cs typeface="Arial MT"/>
              </a:rPr>
              <a:t> sendo o </a:t>
            </a:r>
            <a:r>
              <a:rPr sz="1500" spc="10" dirty="0">
                <a:latin typeface="Arial MT"/>
                <a:cs typeface="Arial MT"/>
              </a:rPr>
              <a:t>mesmo </a:t>
            </a:r>
            <a:r>
              <a:rPr sz="1500" spc="5" dirty="0">
                <a:latin typeface="Arial MT"/>
                <a:cs typeface="Arial MT"/>
              </a:rPr>
              <a:t>realizado nas 4 </a:t>
            </a:r>
            <a:r>
              <a:rPr sz="1500" spc="5" dirty="0" err="1">
                <a:latin typeface="Arial MT"/>
                <a:cs typeface="Arial MT"/>
              </a:rPr>
              <a:t>revistas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err="1" smtClean="0">
                <a:latin typeface="Arial MT"/>
                <a:cs typeface="Arial MT"/>
              </a:rPr>
              <a:t>científicas</a:t>
            </a:r>
            <a:r>
              <a:rPr lang="pt-BR" sz="1500" spc="5" dirty="0" smtClean="0">
                <a:latin typeface="Arial MT"/>
                <a:cs typeface="Arial MT"/>
              </a:rPr>
              <a:t> do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UNIFAGOC. </a:t>
            </a:r>
            <a:r>
              <a:rPr sz="1500" spc="-55" dirty="0">
                <a:latin typeface="Arial MT"/>
                <a:cs typeface="Arial MT"/>
              </a:rPr>
              <a:t>Tal 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lang="pt-BR" sz="1500" spc="5" dirty="0" smtClean="0">
                <a:latin typeface="Arial MT"/>
                <a:cs typeface="Arial MT"/>
              </a:rPr>
              <a:t>categorização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 err="1">
                <a:latin typeface="Arial MT"/>
                <a:cs typeface="Arial MT"/>
              </a:rPr>
              <a:t>foi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5" dirty="0" err="1" smtClean="0">
                <a:latin typeface="Arial MT"/>
                <a:cs typeface="Arial MT"/>
              </a:rPr>
              <a:t>realizad</a:t>
            </a:r>
            <a:r>
              <a:rPr lang="pt-BR" sz="1500" spc="5" dirty="0" smtClean="0">
                <a:latin typeface="Arial MT"/>
                <a:cs typeface="Arial MT"/>
              </a:rPr>
              <a:t>a</a:t>
            </a:r>
            <a:r>
              <a:rPr sz="1500" spc="5" dirty="0" smtClean="0">
                <a:latin typeface="Arial MT"/>
                <a:cs typeface="Arial MT"/>
              </a:rPr>
              <a:t> d</a:t>
            </a:r>
            <a:r>
              <a:rPr lang="pt-BR" sz="1500" spc="5" dirty="0" smtClean="0">
                <a:latin typeface="Arial MT"/>
                <a:cs typeface="Arial MT"/>
              </a:rPr>
              <a:t>o </a:t>
            </a:r>
            <a:r>
              <a:rPr lang="pt-BR" sz="1500" spc="5" dirty="0" err="1" smtClean="0">
                <a:latin typeface="Arial MT"/>
                <a:cs typeface="Arial MT"/>
              </a:rPr>
              <a:t>inívio</a:t>
            </a:r>
            <a:r>
              <a:rPr lang="pt-BR" sz="1500" spc="5" dirty="0" smtClean="0">
                <a:latin typeface="Arial MT"/>
                <a:cs typeface="Arial MT"/>
              </a:rPr>
              <a:t> do mês d</a:t>
            </a:r>
            <a:r>
              <a:rPr sz="1500" spc="5" dirty="0" smtClean="0">
                <a:latin typeface="Arial MT"/>
                <a:cs typeface="Arial MT"/>
              </a:rPr>
              <a:t>e </a:t>
            </a:r>
            <a:r>
              <a:rPr sz="1500" spc="5" dirty="0" err="1" smtClean="0">
                <a:latin typeface="Arial MT"/>
                <a:cs typeface="Arial MT"/>
              </a:rPr>
              <a:t>março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até </a:t>
            </a:r>
            <a:r>
              <a:rPr sz="1500" spc="5" dirty="0">
                <a:latin typeface="Arial MT"/>
                <a:cs typeface="Arial MT"/>
              </a:rPr>
              <a:t>o </a:t>
            </a:r>
            <a:r>
              <a:rPr sz="1500" dirty="0">
                <a:latin typeface="Arial MT"/>
                <a:cs typeface="Arial MT"/>
              </a:rPr>
              <a:t>dia </a:t>
            </a:r>
            <a:r>
              <a:rPr sz="1500" spc="5" dirty="0">
                <a:latin typeface="Arial MT"/>
                <a:cs typeface="Arial MT"/>
              </a:rPr>
              <a:t>10 de </a:t>
            </a:r>
            <a:r>
              <a:rPr sz="1500" dirty="0">
                <a:latin typeface="Arial MT"/>
                <a:cs typeface="Arial MT"/>
              </a:rPr>
              <a:t>junho,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totalizando 1975 artigos tabulados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analisados.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21034" y="14955763"/>
            <a:ext cx="5786120" cy="36440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480"/>
              </a:spcBef>
            </a:pPr>
            <a:r>
              <a:rPr sz="1500" b="1" spc="-20" dirty="0">
                <a:solidFill>
                  <a:srgbClr val="006600"/>
                </a:solidFill>
                <a:latin typeface="Arial"/>
                <a:cs typeface="Arial"/>
              </a:rPr>
              <a:t>RESULTADOS </a:t>
            </a:r>
            <a:r>
              <a:rPr sz="1500" b="1" spc="10" dirty="0">
                <a:solidFill>
                  <a:srgbClr val="006600"/>
                </a:solidFill>
                <a:latin typeface="Arial"/>
                <a:cs typeface="Arial"/>
              </a:rPr>
              <a:t>E</a:t>
            </a:r>
            <a:r>
              <a:rPr sz="1500" b="1" spc="-15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1500" b="1" spc="5" dirty="0">
                <a:solidFill>
                  <a:srgbClr val="006600"/>
                </a:solidFill>
                <a:latin typeface="Arial"/>
                <a:cs typeface="Arial"/>
              </a:rPr>
              <a:t>DISCUSSÃO</a:t>
            </a:r>
            <a:endParaRPr sz="1500" dirty="0">
              <a:latin typeface="Arial"/>
              <a:cs typeface="Arial"/>
            </a:endParaRPr>
          </a:p>
          <a:p>
            <a:pPr marL="12700" marR="5080" algn="just">
              <a:lnSpc>
                <a:spcPct val="121200"/>
              </a:lnSpc>
            </a:pPr>
            <a:r>
              <a:rPr sz="1500" spc="5" dirty="0">
                <a:latin typeface="Arial MT"/>
                <a:cs typeface="Arial MT"/>
              </a:rPr>
              <a:t>Na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revista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“Psicologia: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Ciência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Profissão”</a:t>
            </a:r>
            <a:r>
              <a:rPr sz="1500" spc="260" dirty="0">
                <a:latin typeface="Arial MT"/>
                <a:cs typeface="Arial MT"/>
              </a:rPr>
              <a:t> </a:t>
            </a:r>
            <a:r>
              <a:rPr sz="1500" dirty="0" smtClean="0">
                <a:latin typeface="Arial MT"/>
                <a:cs typeface="Arial MT"/>
              </a:rPr>
              <a:t>not</a:t>
            </a:r>
            <a:r>
              <a:rPr lang="pt-BR" sz="1500" dirty="0" smtClean="0">
                <a:latin typeface="Arial MT"/>
                <a:cs typeface="Arial MT"/>
              </a:rPr>
              <a:t>ou</a:t>
            </a:r>
            <a:r>
              <a:rPr sz="1500" dirty="0" smtClean="0">
                <a:latin typeface="Arial MT"/>
                <a:cs typeface="Arial MT"/>
              </a:rPr>
              <a:t>-se</a:t>
            </a:r>
            <a:r>
              <a:rPr sz="1500" spc="26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uma</a:t>
            </a:r>
            <a:r>
              <a:rPr sz="1500" spc="26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maioria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produções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exclusivamente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femininas</a:t>
            </a:r>
            <a:r>
              <a:rPr sz="1500" spc="5" dirty="0">
                <a:latin typeface="Arial MT"/>
                <a:cs typeface="Arial MT"/>
              </a:rPr>
              <a:t> (45,07%),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contrastando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com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uma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minoria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exclusivamente</a:t>
            </a:r>
            <a:r>
              <a:rPr sz="1500" spc="5" dirty="0">
                <a:latin typeface="Arial MT"/>
                <a:cs typeface="Arial MT"/>
              </a:rPr>
              <a:t> masculina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(apenas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16,95%).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Trabalhos </a:t>
            </a:r>
            <a:r>
              <a:rPr sz="1500" spc="5" dirty="0">
                <a:latin typeface="Arial MT"/>
                <a:cs typeface="Arial MT"/>
              </a:rPr>
              <a:t>mistos, </a:t>
            </a:r>
            <a:r>
              <a:rPr sz="1500" spc="10" dirty="0" smtClean="0">
                <a:latin typeface="Arial MT"/>
                <a:cs typeface="Arial MT"/>
              </a:rPr>
              <a:t>soma</a:t>
            </a:r>
            <a:r>
              <a:rPr lang="pt-BR" sz="1500" spc="10" dirty="0" err="1" smtClean="0">
                <a:latin typeface="Arial MT"/>
                <a:cs typeface="Arial MT"/>
              </a:rPr>
              <a:t>ra</a:t>
            </a:r>
            <a:r>
              <a:rPr sz="1500" spc="10" dirty="0" smtClean="0">
                <a:latin typeface="Arial MT"/>
                <a:cs typeface="Arial MT"/>
              </a:rPr>
              <a:t>m </a:t>
            </a:r>
            <a:r>
              <a:rPr sz="1500" dirty="0">
                <a:latin typeface="Arial MT"/>
                <a:cs typeface="Arial MT"/>
              </a:rPr>
              <a:t>23,71% </a:t>
            </a:r>
            <a:r>
              <a:rPr sz="1500" spc="5" dirty="0">
                <a:latin typeface="Arial MT"/>
                <a:cs typeface="Arial MT"/>
              </a:rPr>
              <a:t>do </a:t>
            </a:r>
            <a:r>
              <a:rPr sz="1500" dirty="0">
                <a:latin typeface="Arial MT"/>
                <a:cs typeface="Arial MT"/>
              </a:rPr>
              <a:t>total, </a:t>
            </a:r>
            <a:r>
              <a:rPr sz="1500" dirty="0" err="1" smtClean="0">
                <a:latin typeface="Arial MT"/>
                <a:cs typeface="Arial MT"/>
              </a:rPr>
              <a:t>encontrando</a:t>
            </a:r>
            <a:r>
              <a:rPr lang="pt-BR" sz="1500" dirty="0" smtClean="0">
                <a:latin typeface="Arial MT"/>
                <a:cs typeface="Arial MT"/>
              </a:rPr>
              <a:t>-se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53,38% de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mulheres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como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primeira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autora.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56,8%</a:t>
            </a:r>
            <a:r>
              <a:rPr sz="1500" spc="5" dirty="0">
                <a:latin typeface="Arial MT"/>
                <a:cs typeface="Arial MT"/>
              </a:rPr>
              <a:t> dos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trabalhos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escritos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apenas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5" dirty="0">
                <a:latin typeface="Arial MT"/>
                <a:cs typeface="Arial MT"/>
              </a:rPr>
              <a:t> mulheres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foram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feitos</a:t>
            </a:r>
            <a:r>
              <a:rPr sz="1500" spc="5" dirty="0">
                <a:latin typeface="Arial MT"/>
                <a:cs typeface="Arial MT"/>
              </a:rPr>
              <a:t> em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grupos,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enquanto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trabalhos </a:t>
            </a:r>
            <a:r>
              <a:rPr sz="1500" spc="5" dirty="0">
                <a:latin typeface="Arial MT"/>
                <a:cs typeface="Arial MT"/>
              </a:rPr>
              <a:t>masculinos somente </a:t>
            </a:r>
            <a:r>
              <a:rPr sz="1500" dirty="0">
                <a:latin typeface="Arial MT"/>
                <a:cs typeface="Arial MT"/>
              </a:rPr>
              <a:t>24,66% </a:t>
            </a:r>
            <a:r>
              <a:rPr sz="1500" spc="5" dirty="0" err="1">
                <a:latin typeface="Arial MT"/>
                <a:cs typeface="Arial MT"/>
              </a:rPr>
              <a:t>realizaram</a:t>
            </a:r>
            <a:r>
              <a:rPr sz="1500" spc="5" dirty="0">
                <a:latin typeface="Arial MT"/>
                <a:cs typeface="Arial MT"/>
              </a:rPr>
              <a:t>-se </a:t>
            </a:r>
            <a:r>
              <a:rPr lang="pt-BR" sz="1500" dirty="0" smtClean="0">
                <a:latin typeface="Arial MT"/>
                <a:cs typeface="Arial MT"/>
              </a:rPr>
              <a:t>em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grupos.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5" dirty="0">
                <a:latin typeface="Arial MT"/>
                <a:cs typeface="Arial MT"/>
              </a:rPr>
              <a:t>Tal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fato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traz</a:t>
            </a:r>
            <a:r>
              <a:rPr sz="1500" spc="5" dirty="0">
                <a:latin typeface="Arial MT"/>
                <a:cs typeface="Arial MT"/>
              </a:rPr>
              <a:t> uma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tendência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implícita,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notando-se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que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75,34%</a:t>
            </a:r>
            <a:r>
              <a:rPr sz="1500" spc="5" dirty="0">
                <a:latin typeface="Arial MT"/>
                <a:cs typeface="Arial MT"/>
              </a:rPr>
              <a:t> dos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artigos</a:t>
            </a:r>
            <a:r>
              <a:rPr sz="1500" spc="5" dirty="0">
                <a:latin typeface="Arial MT"/>
                <a:cs typeface="Arial MT"/>
              </a:rPr>
              <a:t> 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autoria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unicamente</a:t>
            </a:r>
            <a:r>
              <a:rPr sz="1500" spc="5" dirty="0">
                <a:latin typeface="Arial MT"/>
                <a:cs typeface="Arial MT"/>
              </a:rPr>
              <a:t> masculina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são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elaboração</a:t>
            </a:r>
            <a:r>
              <a:rPr sz="1500" spc="5" dirty="0">
                <a:latin typeface="Arial MT"/>
                <a:cs typeface="Arial MT"/>
              </a:rPr>
              <a:t> 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apenas</a:t>
            </a:r>
            <a:r>
              <a:rPr sz="1500" spc="5" dirty="0">
                <a:latin typeface="Arial MT"/>
                <a:cs typeface="Arial MT"/>
              </a:rPr>
              <a:t> um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homem,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demonstrando</a:t>
            </a:r>
            <a:r>
              <a:rPr sz="1500" spc="5" dirty="0">
                <a:latin typeface="Arial MT"/>
                <a:cs typeface="Arial MT"/>
              </a:rPr>
              <a:t> uma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baixa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inclinação </a:t>
            </a:r>
            <a:r>
              <a:rPr sz="1500" spc="5" dirty="0">
                <a:latin typeface="Arial MT"/>
                <a:cs typeface="Arial MT"/>
              </a:rPr>
              <a:t>à</a:t>
            </a:r>
            <a:r>
              <a:rPr sz="1500" dirty="0">
                <a:latin typeface="Arial MT"/>
                <a:cs typeface="Arial MT"/>
              </a:rPr>
              <a:t> formação </a:t>
            </a:r>
            <a:r>
              <a:rPr sz="1500" spc="5" dirty="0">
                <a:latin typeface="Arial MT"/>
                <a:cs typeface="Arial MT"/>
              </a:rPr>
              <a:t>de</a:t>
            </a:r>
            <a:r>
              <a:rPr sz="1500" dirty="0">
                <a:latin typeface="Arial MT"/>
                <a:cs typeface="Arial MT"/>
              </a:rPr>
              <a:t> grupos,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err="1">
                <a:latin typeface="Arial MT"/>
                <a:cs typeface="Arial MT"/>
              </a:rPr>
              <a:t>conforme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lang="pt-BR" sz="1500" dirty="0" smtClean="0">
                <a:latin typeface="Arial MT"/>
                <a:cs typeface="Arial MT"/>
              </a:rPr>
              <a:t>indica </a:t>
            </a:r>
            <a:r>
              <a:rPr sz="1500" spc="5" dirty="0" smtClean="0">
                <a:latin typeface="Arial MT"/>
                <a:cs typeface="Arial MT"/>
              </a:rPr>
              <a:t>a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Figura 1.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06380" y="7512139"/>
            <a:ext cx="5949950" cy="2642903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65"/>
              </a:spcBef>
            </a:pPr>
            <a:r>
              <a:rPr sz="1350" spc="-5" dirty="0">
                <a:latin typeface="Arial MT"/>
                <a:cs typeface="Arial MT"/>
              </a:rPr>
              <a:t>Fonte: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Dados </a:t>
            </a:r>
            <a:r>
              <a:rPr sz="1350" dirty="0">
                <a:latin typeface="Arial MT"/>
                <a:cs typeface="Arial MT"/>
              </a:rPr>
              <a:t>da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pesquisa</a:t>
            </a:r>
            <a:endParaRPr sz="1350" dirty="0">
              <a:latin typeface="Arial MT"/>
              <a:cs typeface="Arial MT"/>
            </a:endParaRPr>
          </a:p>
          <a:p>
            <a:pPr marL="33020" marR="5080" algn="just">
              <a:lnSpc>
                <a:spcPct val="121200"/>
              </a:lnSpc>
              <a:spcBef>
                <a:spcPts val="590"/>
              </a:spcBef>
            </a:pPr>
            <a:r>
              <a:rPr sz="1500" spc="5" dirty="0">
                <a:latin typeface="Arial MT"/>
                <a:cs typeface="Arial MT"/>
              </a:rPr>
              <a:t>Já </a:t>
            </a:r>
            <a:r>
              <a:rPr sz="1500" spc="5" dirty="0" err="1">
                <a:latin typeface="Arial MT"/>
                <a:cs typeface="Arial MT"/>
              </a:rPr>
              <a:t>nas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err="1" smtClean="0">
                <a:latin typeface="Arial MT"/>
                <a:cs typeface="Arial MT"/>
              </a:rPr>
              <a:t>revistas</a:t>
            </a:r>
            <a:r>
              <a:rPr lang="pt-BR" sz="1500" spc="5" dirty="0" smtClean="0">
                <a:latin typeface="Arial MT"/>
                <a:cs typeface="Arial MT"/>
              </a:rPr>
              <a:t> do </a:t>
            </a:r>
            <a:r>
              <a:rPr sz="1500" spc="-5" dirty="0" smtClean="0">
                <a:latin typeface="Arial MT"/>
                <a:cs typeface="Arial MT"/>
              </a:rPr>
              <a:t>UNIFAGOC</a:t>
            </a:r>
            <a:r>
              <a:rPr sz="1500" spc="-5" dirty="0">
                <a:latin typeface="Arial MT"/>
                <a:cs typeface="Arial MT"/>
              </a:rPr>
              <a:t>, </a:t>
            </a:r>
            <a:r>
              <a:rPr sz="1500" dirty="0">
                <a:latin typeface="Arial MT"/>
                <a:cs typeface="Arial MT"/>
              </a:rPr>
              <a:t>53,71% </a:t>
            </a:r>
            <a:r>
              <a:rPr sz="1500" spc="5" dirty="0">
                <a:latin typeface="Arial MT"/>
                <a:cs typeface="Arial MT"/>
              </a:rPr>
              <a:t>dos </a:t>
            </a:r>
            <a:r>
              <a:rPr sz="1500" dirty="0">
                <a:latin typeface="Arial MT"/>
                <a:cs typeface="Arial MT"/>
              </a:rPr>
              <a:t>artigos </a:t>
            </a:r>
            <a:r>
              <a:rPr sz="1500" spc="5" dirty="0">
                <a:latin typeface="Arial MT"/>
                <a:cs typeface="Arial MT"/>
              </a:rPr>
              <a:t>eram de </a:t>
            </a:r>
            <a:r>
              <a:rPr sz="1500" dirty="0">
                <a:latin typeface="Arial MT"/>
                <a:cs typeface="Arial MT"/>
              </a:rPr>
              <a:t>grupos </a:t>
            </a:r>
            <a:r>
              <a:rPr sz="1500" spc="5" dirty="0">
                <a:latin typeface="Arial MT"/>
                <a:cs typeface="Arial MT"/>
              </a:rPr>
              <a:t> mistos de homens e mulheres, sendo </a:t>
            </a:r>
            <a:r>
              <a:rPr sz="1500" dirty="0">
                <a:latin typeface="Arial MT"/>
                <a:cs typeface="Arial MT"/>
              </a:rPr>
              <a:t>52,85% deles </a:t>
            </a:r>
            <a:r>
              <a:rPr sz="1500" spc="5" dirty="0">
                <a:latin typeface="Arial MT"/>
                <a:cs typeface="Arial MT"/>
              </a:rPr>
              <a:t>com mulheres 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em </a:t>
            </a:r>
            <a:r>
              <a:rPr sz="1500" dirty="0">
                <a:latin typeface="Arial MT"/>
                <a:cs typeface="Arial MT"/>
              </a:rPr>
              <a:t>primeiro autor </a:t>
            </a:r>
            <a:r>
              <a:rPr sz="1500" spc="5" dirty="0">
                <a:latin typeface="Arial MT"/>
                <a:cs typeface="Arial MT"/>
              </a:rPr>
              <a:t>e </a:t>
            </a:r>
            <a:r>
              <a:rPr sz="1500" dirty="0">
                <a:latin typeface="Arial MT"/>
                <a:cs typeface="Arial MT"/>
              </a:rPr>
              <a:t>47,15% </a:t>
            </a:r>
            <a:r>
              <a:rPr sz="1500" spc="5" dirty="0">
                <a:latin typeface="Arial MT"/>
                <a:cs typeface="Arial MT"/>
              </a:rPr>
              <a:t>de homens em </a:t>
            </a:r>
            <a:r>
              <a:rPr sz="1500" dirty="0">
                <a:latin typeface="Arial MT"/>
                <a:cs typeface="Arial MT"/>
              </a:rPr>
              <a:t>primeiro </a:t>
            </a:r>
            <a:r>
              <a:rPr sz="1500" spc="-15" dirty="0">
                <a:latin typeface="Arial MT"/>
                <a:cs typeface="Arial MT"/>
              </a:rPr>
              <a:t>autor. </a:t>
            </a:r>
            <a:r>
              <a:rPr sz="1500" dirty="0">
                <a:latin typeface="Arial MT"/>
                <a:cs typeface="Arial MT"/>
              </a:rPr>
              <a:t>25,33% </a:t>
            </a:r>
            <a:r>
              <a:rPr sz="1500" spc="5" dirty="0">
                <a:latin typeface="Arial MT"/>
                <a:cs typeface="Arial MT"/>
              </a:rPr>
              <a:t> das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produções</a:t>
            </a:r>
            <a:r>
              <a:rPr sz="1500" spc="5" dirty="0">
                <a:latin typeface="Arial MT"/>
                <a:cs typeface="Arial MT"/>
              </a:rPr>
              <a:t> são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exclusivamente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femininas</a:t>
            </a:r>
            <a:r>
              <a:rPr sz="1500" spc="5" dirty="0">
                <a:latin typeface="Arial MT"/>
                <a:cs typeface="Arial MT"/>
              </a:rPr>
              <a:t> 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20,09%</a:t>
            </a:r>
            <a:r>
              <a:rPr sz="1500" spc="5" dirty="0">
                <a:latin typeface="Arial MT"/>
                <a:cs typeface="Arial MT"/>
              </a:rPr>
              <a:t> somente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masculinas. Houve a </a:t>
            </a:r>
            <a:r>
              <a:rPr sz="1500" dirty="0">
                <a:latin typeface="Arial MT"/>
                <a:cs typeface="Arial MT"/>
              </a:rPr>
              <a:t>predominância </a:t>
            </a:r>
            <a:r>
              <a:rPr sz="1500" spc="5" dirty="0">
                <a:latin typeface="Arial MT"/>
                <a:cs typeface="Arial MT"/>
              </a:rPr>
              <a:t>de </a:t>
            </a:r>
            <a:r>
              <a:rPr sz="1500" dirty="0">
                <a:latin typeface="Arial MT"/>
                <a:cs typeface="Arial MT"/>
              </a:rPr>
              <a:t>grupos </a:t>
            </a:r>
            <a:r>
              <a:rPr sz="1500" spc="5" dirty="0">
                <a:latin typeface="Arial MT"/>
                <a:cs typeface="Arial MT"/>
              </a:rPr>
              <a:t>no meio </a:t>
            </a:r>
            <a:r>
              <a:rPr sz="1500" dirty="0">
                <a:latin typeface="Arial MT"/>
                <a:cs typeface="Arial MT"/>
              </a:rPr>
              <a:t>feminino </a:t>
            </a:r>
            <a:r>
              <a:rPr sz="1500" spc="5" dirty="0">
                <a:latin typeface="Arial MT"/>
                <a:cs typeface="Arial MT"/>
              </a:rPr>
              <a:t> (81,03</a:t>
            </a:r>
            <a:r>
              <a:rPr sz="1500" spc="5" dirty="0" smtClean="0">
                <a:latin typeface="Arial MT"/>
                <a:cs typeface="Arial MT"/>
              </a:rPr>
              <a:t>%)</a:t>
            </a:r>
            <a:r>
              <a:rPr lang="pt-BR" sz="1500" spc="5" dirty="0" smtClean="0">
                <a:latin typeface="Arial MT"/>
                <a:cs typeface="Arial MT"/>
              </a:rPr>
              <a:t>, o que </a:t>
            </a:r>
            <a:r>
              <a:rPr sz="1500" spc="5" dirty="0" smtClean="0">
                <a:latin typeface="Arial MT"/>
                <a:cs typeface="Arial MT"/>
              </a:rPr>
              <a:t>se </a:t>
            </a:r>
            <a:r>
              <a:rPr sz="1500" spc="5" dirty="0" err="1" smtClean="0">
                <a:latin typeface="Arial MT"/>
                <a:cs typeface="Arial MT"/>
              </a:rPr>
              <a:t>mante</a:t>
            </a:r>
            <a:r>
              <a:rPr lang="pt-BR" sz="1500" spc="5" dirty="0" err="1" smtClean="0">
                <a:latin typeface="Arial MT"/>
                <a:cs typeface="Arial MT"/>
              </a:rPr>
              <a:t>ve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nas </a:t>
            </a:r>
            <a:r>
              <a:rPr sz="1500" dirty="0">
                <a:latin typeface="Arial MT"/>
                <a:cs typeface="Arial MT"/>
              </a:rPr>
              <a:t>análises </a:t>
            </a:r>
            <a:r>
              <a:rPr sz="1500" spc="5" dirty="0">
                <a:latin typeface="Arial MT"/>
                <a:cs typeface="Arial MT"/>
              </a:rPr>
              <a:t>masculinas, com </a:t>
            </a:r>
            <a:r>
              <a:rPr sz="1500" dirty="0">
                <a:latin typeface="Arial MT"/>
                <a:cs typeface="Arial MT"/>
              </a:rPr>
              <a:t>63,04% dos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trabalhos </a:t>
            </a:r>
            <a:r>
              <a:rPr sz="1500" spc="5" dirty="0">
                <a:latin typeface="Arial MT"/>
                <a:cs typeface="Arial MT"/>
              </a:rPr>
              <a:t>sendo realizados em </a:t>
            </a:r>
            <a:r>
              <a:rPr sz="1500" dirty="0">
                <a:latin typeface="Arial MT"/>
                <a:cs typeface="Arial MT"/>
              </a:rPr>
              <a:t>grupos, </a:t>
            </a:r>
            <a:r>
              <a:rPr sz="1500" spc="5" dirty="0">
                <a:latin typeface="Arial MT"/>
                <a:cs typeface="Arial MT"/>
              </a:rPr>
              <a:t>contrastando com os </a:t>
            </a:r>
            <a:r>
              <a:rPr sz="1500" dirty="0">
                <a:latin typeface="Arial MT"/>
                <a:cs typeface="Arial MT"/>
              </a:rPr>
              <a:t>demais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dados </a:t>
            </a:r>
            <a:r>
              <a:rPr sz="1500" spc="5" dirty="0">
                <a:latin typeface="Arial MT"/>
                <a:cs typeface="Arial MT"/>
              </a:rPr>
              <a:t>vistos</a:t>
            </a:r>
            <a:r>
              <a:rPr sz="1500" dirty="0">
                <a:latin typeface="Arial MT"/>
                <a:cs typeface="Arial MT"/>
              </a:rPr>
              <a:t> nessa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pesquisa, </a:t>
            </a:r>
            <a:r>
              <a:rPr sz="1500" spc="5" dirty="0">
                <a:latin typeface="Arial MT"/>
                <a:cs typeface="Arial MT"/>
              </a:rPr>
              <a:t>como </a:t>
            </a:r>
            <a:r>
              <a:rPr sz="1500" dirty="0">
                <a:latin typeface="Arial MT"/>
                <a:cs typeface="Arial MT"/>
              </a:rPr>
              <a:t>demonstra </a:t>
            </a:r>
            <a:r>
              <a:rPr sz="1500" spc="5" dirty="0">
                <a:latin typeface="Arial MT"/>
                <a:cs typeface="Arial MT"/>
              </a:rPr>
              <a:t>a </a:t>
            </a:r>
            <a:r>
              <a:rPr sz="1500" dirty="0">
                <a:latin typeface="Arial MT"/>
                <a:cs typeface="Arial MT"/>
              </a:rPr>
              <a:t>Figura 2.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561401" y="10377534"/>
            <a:ext cx="419417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Arial MT"/>
                <a:cs typeface="Arial MT"/>
              </a:rPr>
              <a:t>Figura </a:t>
            </a:r>
            <a:r>
              <a:rPr sz="1350" dirty="0">
                <a:latin typeface="Arial MT"/>
                <a:cs typeface="Arial MT"/>
              </a:rPr>
              <a:t>2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- </a:t>
            </a:r>
            <a:r>
              <a:rPr sz="1350" spc="-5" dirty="0">
                <a:latin typeface="Arial MT"/>
                <a:cs typeface="Arial MT"/>
              </a:rPr>
              <a:t>Recorte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de </a:t>
            </a:r>
            <a:r>
              <a:rPr sz="1350" spc="-5" dirty="0">
                <a:latin typeface="Arial MT"/>
                <a:cs typeface="Arial MT"/>
              </a:rPr>
              <a:t>gênero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das</a:t>
            </a:r>
            <a:r>
              <a:rPr sz="1350" dirty="0">
                <a:latin typeface="Arial MT"/>
                <a:cs typeface="Arial MT"/>
              </a:rPr>
              <a:t> revistas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10" dirty="0">
                <a:latin typeface="Arial MT"/>
                <a:cs typeface="Arial MT"/>
              </a:rPr>
              <a:t>UNIFAGOC.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69039" y="14527897"/>
            <a:ext cx="203327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Arial MT"/>
                <a:cs typeface="Arial MT"/>
              </a:rPr>
              <a:t>Fonte: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Dados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da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pesquisa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41179" y="14939554"/>
            <a:ext cx="5899785" cy="2253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1200"/>
              </a:lnSpc>
              <a:spcBef>
                <a:spcPts val="95"/>
              </a:spcBef>
            </a:pPr>
            <a:r>
              <a:rPr sz="1500" dirty="0">
                <a:latin typeface="Arial MT"/>
                <a:cs typeface="Arial MT"/>
              </a:rPr>
              <a:t>Conclui-se</a:t>
            </a:r>
            <a:r>
              <a:rPr sz="1500" spc="5" dirty="0">
                <a:latin typeface="Arial MT"/>
                <a:cs typeface="Arial MT"/>
              </a:rPr>
              <a:t> que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o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número</a:t>
            </a:r>
            <a:r>
              <a:rPr sz="1500" spc="5" dirty="0">
                <a:latin typeface="Arial MT"/>
                <a:cs typeface="Arial MT"/>
              </a:rPr>
              <a:t> de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pesquisas</a:t>
            </a:r>
            <a:r>
              <a:rPr sz="1500" spc="5" dirty="0">
                <a:latin typeface="Arial MT"/>
                <a:cs typeface="Arial MT"/>
              </a:rPr>
              <a:t> realizadas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em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grupos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exclusivamente</a:t>
            </a:r>
            <a:r>
              <a:rPr sz="1500" spc="2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femininos</a:t>
            </a:r>
            <a:r>
              <a:rPr sz="1500" spc="21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é</a:t>
            </a:r>
            <a:r>
              <a:rPr sz="1500" spc="22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maioria,</a:t>
            </a:r>
            <a:r>
              <a:rPr sz="1500" spc="22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não</a:t>
            </a:r>
            <a:r>
              <a:rPr sz="1500" spc="2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ocorrendo</a:t>
            </a:r>
            <a:r>
              <a:rPr sz="1500" spc="22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o</a:t>
            </a:r>
            <a:r>
              <a:rPr sz="1500" spc="225" dirty="0">
                <a:latin typeface="Arial MT"/>
                <a:cs typeface="Arial MT"/>
              </a:rPr>
              <a:t> </a:t>
            </a:r>
            <a:r>
              <a:rPr sz="1500" spc="10" dirty="0">
                <a:latin typeface="Arial MT"/>
                <a:cs typeface="Arial MT"/>
              </a:rPr>
              <a:t>mesmo</a:t>
            </a:r>
            <a:r>
              <a:rPr sz="1500" spc="22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com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os </a:t>
            </a:r>
            <a:r>
              <a:rPr sz="1500" dirty="0">
                <a:latin typeface="Arial MT"/>
                <a:cs typeface="Arial MT"/>
              </a:rPr>
              <a:t>grupos apenas </a:t>
            </a:r>
            <a:r>
              <a:rPr sz="1500" spc="5" dirty="0">
                <a:latin typeface="Arial MT"/>
                <a:cs typeface="Arial MT"/>
              </a:rPr>
              <a:t>de </a:t>
            </a:r>
            <a:r>
              <a:rPr sz="1500" dirty="0">
                <a:latin typeface="Arial MT"/>
                <a:cs typeface="Arial MT"/>
              </a:rPr>
              <a:t>homens, </a:t>
            </a:r>
            <a:r>
              <a:rPr sz="1500" spc="5" dirty="0">
                <a:latin typeface="Arial MT"/>
                <a:cs typeface="Arial MT"/>
              </a:rPr>
              <a:t>o que se </a:t>
            </a:r>
            <a:r>
              <a:rPr sz="1500" dirty="0">
                <a:latin typeface="Arial MT"/>
                <a:cs typeface="Arial MT"/>
              </a:rPr>
              <a:t>tornou </a:t>
            </a:r>
            <a:r>
              <a:rPr sz="1500" spc="5" dirty="0">
                <a:latin typeface="Arial MT"/>
                <a:cs typeface="Arial MT"/>
              </a:rPr>
              <a:t>um </a:t>
            </a:r>
            <a:r>
              <a:rPr sz="1500" dirty="0">
                <a:latin typeface="Arial MT"/>
                <a:cs typeface="Arial MT"/>
              </a:rPr>
              <a:t>alvo </a:t>
            </a:r>
            <a:r>
              <a:rPr sz="1500" spc="5" dirty="0">
                <a:latin typeface="Arial MT"/>
                <a:cs typeface="Arial MT"/>
              </a:rPr>
              <a:t>na </a:t>
            </a:r>
            <a:r>
              <a:rPr sz="1500" dirty="0">
                <a:latin typeface="Arial MT"/>
                <a:cs typeface="Arial MT"/>
              </a:rPr>
              <a:t>análise </a:t>
            </a:r>
            <a:r>
              <a:rPr sz="1500" spc="5" dirty="0">
                <a:latin typeface="Arial MT"/>
                <a:cs typeface="Arial MT"/>
              </a:rPr>
              <a:t> dos </a:t>
            </a:r>
            <a:r>
              <a:rPr sz="1500" dirty="0">
                <a:latin typeface="Arial MT"/>
                <a:cs typeface="Arial MT"/>
              </a:rPr>
              <a:t>dados. Outro ponto </a:t>
            </a:r>
            <a:r>
              <a:rPr sz="1500" spc="5" dirty="0">
                <a:latin typeface="Arial MT"/>
                <a:cs typeface="Arial MT"/>
              </a:rPr>
              <a:t>que merece </a:t>
            </a:r>
            <a:r>
              <a:rPr sz="1500" dirty="0">
                <a:latin typeface="Arial MT"/>
                <a:cs typeface="Arial MT"/>
              </a:rPr>
              <a:t>atenção </a:t>
            </a:r>
            <a:r>
              <a:rPr sz="1500" spc="5" dirty="0">
                <a:latin typeface="Arial MT"/>
                <a:cs typeface="Arial MT"/>
              </a:rPr>
              <a:t>é a relação </a:t>
            </a:r>
            <a:r>
              <a:rPr sz="1500" dirty="0">
                <a:latin typeface="Arial MT"/>
                <a:cs typeface="Arial MT"/>
              </a:rPr>
              <a:t>quantidade </a:t>
            </a:r>
            <a:r>
              <a:rPr sz="1500" spc="5" dirty="0">
                <a:latin typeface="Arial MT"/>
                <a:cs typeface="Arial MT"/>
              </a:rPr>
              <a:t> e </a:t>
            </a:r>
            <a:r>
              <a:rPr sz="1500" dirty="0">
                <a:latin typeface="Arial MT"/>
                <a:cs typeface="Arial MT"/>
              </a:rPr>
              <a:t>qualidade </a:t>
            </a:r>
            <a:r>
              <a:rPr sz="1500" spc="5" dirty="0">
                <a:latin typeface="Arial MT"/>
                <a:cs typeface="Arial MT"/>
              </a:rPr>
              <a:t>do </a:t>
            </a:r>
            <a:r>
              <a:rPr sz="1500" dirty="0">
                <a:latin typeface="Arial MT"/>
                <a:cs typeface="Arial MT"/>
              </a:rPr>
              <a:t>envolvimento </a:t>
            </a:r>
            <a:r>
              <a:rPr sz="1500" spc="5" dirty="0">
                <a:latin typeface="Arial MT"/>
                <a:cs typeface="Arial MT"/>
              </a:rPr>
              <a:t>de mulheres nos meios de </a:t>
            </a:r>
            <a:r>
              <a:rPr sz="1500" dirty="0">
                <a:latin typeface="Arial MT"/>
                <a:cs typeface="Arial MT"/>
              </a:rPr>
              <a:t>pesquisa,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tendo </a:t>
            </a:r>
            <a:r>
              <a:rPr sz="1500" spc="5" dirty="0">
                <a:latin typeface="Arial MT"/>
                <a:cs typeface="Arial MT"/>
              </a:rPr>
              <a:t>como viés </a:t>
            </a:r>
            <a:r>
              <a:rPr sz="1500" dirty="0">
                <a:latin typeface="Arial MT"/>
                <a:cs typeface="Arial MT"/>
              </a:rPr>
              <a:t>teórico </a:t>
            </a:r>
            <a:r>
              <a:rPr sz="1500" spc="5" dirty="0">
                <a:latin typeface="Arial MT"/>
                <a:cs typeface="Arial MT"/>
              </a:rPr>
              <a:t>as </a:t>
            </a:r>
            <a:r>
              <a:rPr sz="1500" dirty="0">
                <a:latin typeface="Arial MT"/>
                <a:cs typeface="Arial MT"/>
              </a:rPr>
              <a:t>ideias feministas </a:t>
            </a:r>
            <a:r>
              <a:rPr sz="1500" spc="5" dirty="0">
                <a:latin typeface="Arial MT"/>
                <a:cs typeface="Arial MT"/>
              </a:rPr>
              <a:t>e as consequências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patriarcado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do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capitalismo.</a:t>
            </a:r>
            <a:endParaRPr sz="1500">
              <a:latin typeface="Arial MT"/>
              <a:cs typeface="Arial MT"/>
            </a:endParaRPr>
          </a:p>
          <a:p>
            <a:pPr marR="18415" algn="ctr">
              <a:lnSpc>
                <a:spcPct val="100000"/>
              </a:lnSpc>
              <a:spcBef>
                <a:spcPts val="465"/>
              </a:spcBef>
            </a:pPr>
            <a:r>
              <a:rPr sz="1500" b="1" spc="5" dirty="0">
                <a:latin typeface="Arial"/>
                <a:cs typeface="Arial"/>
              </a:rPr>
              <a:t>REFERÊNCIAS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26607" y="17398365"/>
            <a:ext cx="5891530" cy="1642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1000"/>
              </a:lnSpc>
              <a:spcBef>
                <a:spcPts val="95"/>
              </a:spcBef>
            </a:pPr>
            <a:r>
              <a:rPr sz="1500" dirty="0" smtClean="0">
                <a:latin typeface="Arial MT"/>
                <a:cs typeface="Arial MT"/>
              </a:rPr>
              <a:t>G</a:t>
            </a:r>
            <a:r>
              <a:rPr lang="pt-BR" sz="1500" dirty="0" smtClean="0">
                <a:latin typeface="Arial MT"/>
                <a:cs typeface="Arial MT"/>
              </a:rPr>
              <a:t>ARCIA</a:t>
            </a:r>
            <a:r>
              <a:rPr sz="1500" dirty="0" smtClean="0">
                <a:latin typeface="Arial MT"/>
                <a:cs typeface="Arial MT"/>
              </a:rPr>
              <a:t>,</a:t>
            </a:r>
            <a:r>
              <a:rPr sz="1500" spc="400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C.</a:t>
            </a:r>
            <a:r>
              <a:rPr sz="1500" spc="400" dirty="0">
                <a:latin typeface="Arial MT"/>
                <a:cs typeface="Arial MT"/>
              </a:rPr>
              <a:t> </a:t>
            </a:r>
            <a:r>
              <a:rPr sz="1500" spc="5" dirty="0" smtClean="0">
                <a:latin typeface="Arial MT"/>
                <a:cs typeface="Arial MT"/>
              </a:rPr>
              <a:t>C.</a:t>
            </a:r>
            <a:r>
              <a:rPr sz="1500" spc="400" dirty="0" smtClean="0">
                <a:latin typeface="Arial MT"/>
                <a:cs typeface="Arial MT"/>
              </a:rPr>
              <a:t> </a:t>
            </a:r>
            <a:r>
              <a:rPr sz="1500" b="1" dirty="0">
                <a:latin typeface="Arial MT"/>
                <a:cs typeface="Arial MT"/>
              </a:rPr>
              <a:t>Breve</a:t>
            </a:r>
            <a:r>
              <a:rPr sz="1500" b="1" spc="400" dirty="0">
                <a:latin typeface="Arial MT"/>
                <a:cs typeface="Arial MT"/>
              </a:rPr>
              <a:t> </a:t>
            </a:r>
            <a:r>
              <a:rPr sz="1500" b="1" dirty="0">
                <a:latin typeface="Arial MT"/>
                <a:cs typeface="Arial MT"/>
              </a:rPr>
              <a:t>história</a:t>
            </a:r>
            <a:r>
              <a:rPr sz="1500" b="1" spc="400" dirty="0">
                <a:latin typeface="Arial MT"/>
                <a:cs typeface="Arial MT"/>
              </a:rPr>
              <a:t> </a:t>
            </a:r>
            <a:r>
              <a:rPr sz="1500" b="1" spc="5" dirty="0">
                <a:latin typeface="Arial MT"/>
                <a:cs typeface="Arial MT"/>
              </a:rPr>
              <a:t>do</a:t>
            </a:r>
            <a:r>
              <a:rPr sz="1500" b="1" spc="400" dirty="0">
                <a:latin typeface="Arial MT"/>
                <a:cs typeface="Arial MT"/>
              </a:rPr>
              <a:t> </a:t>
            </a:r>
            <a:r>
              <a:rPr sz="1500" b="1" dirty="0" err="1" smtClean="0">
                <a:latin typeface="Arial MT"/>
                <a:cs typeface="Arial MT"/>
              </a:rPr>
              <a:t>feminismo</a:t>
            </a:r>
            <a:r>
              <a:rPr lang="pt-BR" sz="1500" dirty="0" smtClean="0">
                <a:latin typeface="Arial MT"/>
                <a:cs typeface="Arial MT"/>
              </a:rPr>
              <a:t>.</a:t>
            </a:r>
            <a:r>
              <a:rPr sz="1500" spc="400" dirty="0" smtClean="0">
                <a:latin typeface="Arial MT"/>
                <a:cs typeface="Arial MT"/>
              </a:rPr>
              <a:t> </a:t>
            </a:r>
            <a:r>
              <a:rPr sz="1500" spc="5" dirty="0" smtClean="0">
                <a:latin typeface="Arial MT"/>
                <a:cs typeface="Arial MT"/>
              </a:rPr>
              <a:t>3</a:t>
            </a:r>
            <a:r>
              <a:rPr lang="pt-BR" sz="1500" spc="5" dirty="0" smtClean="0">
                <a:latin typeface="Arial MT"/>
                <a:cs typeface="Arial MT"/>
              </a:rPr>
              <a:t>.</a:t>
            </a:r>
            <a:r>
              <a:rPr sz="1500" spc="400" dirty="0" smtClean="0">
                <a:latin typeface="Arial MT"/>
                <a:cs typeface="Arial MT"/>
              </a:rPr>
              <a:t> </a:t>
            </a:r>
            <a:r>
              <a:rPr sz="1500" dirty="0" smtClean="0">
                <a:latin typeface="Arial MT"/>
                <a:cs typeface="Arial MT"/>
              </a:rPr>
              <a:t>ed.</a:t>
            </a:r>
            <a:r>
              <a:rPr sz="1500" spc="400" dirty="0" smtClean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São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Paulo: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 err="1" smtClean="0">
                <a:latin typeface="Arial MT"/>
                <a:cs typeface="Arial MT"/>
              </a:rPr>
              <a:t>Claridade</a:t>
            </a:r>
            <a:r>
              <a:rPr lang="pt-BR" sz="1500" dirty="0" smtClean="0">
                <a:latin typeface="Arial MT"/>
                <a:cs typeface="Arial MT"/>
              </a:rPr>
              <a:t>, 2015.</a:t>
            </a:r>
            <a:endParaRPr sz="1500" dirty="0">
              <a:latin typeface="Arial MT"/>
              <a:cs typeface="Arial MT"/>
            </a:endParaRPr>
          </a:p>
          <a:p>
            <a:pPr marL="12700" marR="27305" algn="just">
              <a:lnSpc>
                <a:spcPct val="101000"/>
              </a:lnSpc>
            </a:pPr>
            <a:r>
              <a:rPr sz="1500" dirty="0" smtClean="0">
                <a:latin typeface="Arial MT"/>
                <a:cs typeface="Arial MT"/>
              </a:rPr>
              <a:t>G</a:t>
            </a:r>
            <a:r>
              <a:rPr lang="pt-BR" sz="1500" dirty="0" smtClean="0">
                <a:latin typeface="Arial MT"/>
                <a:cs typeface="Arial MT"/>
              </a:rPr>
              <a:t>ROSSI</a:t>
            </a:r>
            <a:r>
              <a:rPr sz="1500" dirty="0" smtClean="0">
                <a:latin typeface="Arial MT"/>
                <a:cs typeface="Arial MT"/>
              </a:rPr>
              <a:t>, </a:t>
            </a:r>
            <a:r>
              <a:rPr sz="1500" spc="5" dirty="0">
                <a:latin typeface="Arial MT"/>
                <a:cs typeface="Arial MT"/>
              </a:rPr>
              <a:t>M. G. </a:t>
            </a:r>
            <a:r>
              <a:rPr sz="1500" dirty="0">
                <a:latin typeface="Arial MT"/>
                <a:cs typeface="Arial MT"/>
              </a:rPr>
              <a:t>R</a:t>
            </a:r>
            <a:r>
              <a:rPr sz="1500" dirty="0" smtClean="0">
                <a:latin typeface="Arial MT"/>
                <a:cs typeface="Arial MT"/>
              </a:rPr>
              <a:t>.</a:t>
            </a:r>
            <a:r>
              <a:rPr lang="pt-BR" sz="1500" dirty="0" smtClean="0">
                <a:latin typeface="Arial MT"/>
                <a:cs typeface="Arial MT"/>
              </a:rPr>
              <a:t>;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lang="pt-BR" sz="1500" dirty="0" smtClean="0">
                <a:latin typeface="Arial MT"/>
                <a:cs typeface="Arial MT"/>
              </a:rPr>
              <a:t>NORJA</a:t>
            </a:r>
            <a:r>
              <a:rPr sz="1500" dirty="0" smtClean="0">
                <a:latin typeface="Arial MT"/>
                <a:cs typeface="Arial MT"/>
              </a:rPr>
              <a:t>, </a:t>
            </a:r>
            <a:r>
              <a:rPr sz="1500" dirty="0">
                <a:latin typeface="Arial MT"/>
                <a:cs typeface="Arial MT"/>
              </a:rPr>
              <a:t>S. </a:t>
            </a:r>
            <a:r>
              <a:rPr sz="1500" spc="5" dirty="0">
                <a:latin typeface="Arial MT"/>
                <a:cs typeface="Arial MT"/>
              </a:rPr>
              <a:t>D. </a:t>
            </a:r>
            <a:r>
              <a:rPr sz="1500" dirty="0">
                <a:latin typeface="Arial MT"/>
                <a:cs typeface="Arial MT"/>
              </a:rPr>
              <a:t>B</a:t>
            </a:r>
            <a:r>
              <a:rPr sz="1500" dirty="0" smtClean="0">
                <a:latin typeface="Arial MT"/>
                <a:cs typeface="Arial MT"/>
              </a:rPr>
              <a:t>.</a:t>
            </a:r>
            <a:r>
              <a:rPr lang="pt-BR" sz="1500" dirty="0" smtClean="0">
                <a:latin typeface="Arial MT"/>
                <a:cs typeface="Arial MT"/>
              </a:rPr>
              <a:t>;</a:t>
            </a:r>
            <a:r>
              <a:rPr sz="1500" dirty="0" smtClean="0">
                <a:latin typeface="Arial MT"/>
                <a:cs typeface="Arial MT"/>
              </a:rPr>
              <a:t> </a:t>
            </a:r>
            <a:r>
              <a:rPr lang="pt-BR" sz="1500" dirty="0" smtClean="0">
                <a:latin typeface="Arial MT"/>
                <a:cs typeface="Arial MT"/>
              </a:rPr>
              <a:t>LOPES</a:t>
            </a:r>
            <a:r>
              <a:rPr sz="1500" dirty="0" smtClean="0">
                <a:latin typeface="Arial MT"/>
                <a:cs typeface="Arial MT"/>
              </a:rPr>
              <a:t>, </a:t>
            </a:r>
            <a:r>
              <a:rPr sz="1500" dirty="0">
                <a:latin typeface="Arial MT"/>
                <a:cs typeface="Arial MT"/>
              </a:rPr>
              <a:t>A.M</a:t>
            </a:r>
            <a:r>
              <a:rPr sz="1500" dirty="0" smtClean="0">
                <a:latin typeface="Arial MT"/>
                <a:cs typeface="Arial MT"/>
              </a:rPr>
              <a:t>.</a:t>
            </a:r>
            <a:r>
              <a:rPr lang="pt-BR" sz="1500" dirty="0" smtClean="0">
                <a:latin typeface="Arial MT"/>
                <a:cs typeface="Arial MT"/>
              </a:rPr>
              <a:t>; ANDALECIO</a:t>
            </a:r>
            <a:r>
              <a:rPr sz="1500" dirty="0" smtClean="0">
                <a:latin typeface="Arial MT"/>
                <a:cs typeface="Arial MT"/>
              </a:rPr>
              <a:t>, </a:t>
            </a:r>
            <a:r>
              <a:rPr sz="1500" dirty="0">
                <a:latin typeface="Arial MT"/>
                <a:cs typeface="Arial MT"/>
              </a:rPr>
              <a:t>A. </a:t>
            </a:r>
            <a:r>
              <a:rPr sz="1500" spc="5" dirty="0">
                <a:latin typeface="Arial MT"/>
                <a:cs typeface="Arial MT"/>
              </a:rPr>
              <a:t>M. </a:t>
            </a:r>
            <a:r>
              <a:rPr sz="1500" dirty="0">
                <a:latin typeface="Arial MT"/>
                <a:cs typeface="Arial MT"/>
              </a:rPr>
              <a:t>L.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5" dirty="0" smtClean="0">
                <a:latin typeface="Arial MT"/>
                <a:cs typeface="Arial MT"/>
              </a:rPr>
              <a:t>As </a:t>
            </a:r>
            <a:r>
              <a:rPr sz="1500" spc="5" dirty="0">
                <a:latin typeface="Arial MT"/>
                <a:cs typeface="Arial MT"/>
              </a:rPr>
              <a:t>mulheres </a:t>
            </a:r>
            <a:r>
              <a:rPr sz="1500" dirty="0">
                <a:latin typeface="Arial MT"/>
                <a:cs typeface="Arial MT"/>
              </a:rPr>
              <a:t>praticando </a:t>
            </a:r>
            <a:r>
              <a:rPr sz="1500" spc="5" dirty="0">
                <a:latin typeface="Arial MT"/>
                <a:cs typeface="Arial MT"/>
              </a:rPr>
              <a:t>ciência no </a:t>
            </a:r>
            <a:r>
              <a:rPr sz="1500" dirty="0">
                <a:latin typeface="Arial MT"/>
                <a:cs typeface="Arial MT"/>
              </a:rPr>
              <a:t>Brasil. </a:t>
            </a:r>
            <a:r>
              <a:rPr sz="1500" b="1" spc="-25" dirty="0">
                <a:latin typeface="Arial MT"/>
                <a:cs typeface="Arial MT"/>
              </a:rPr>
              <a:t>Rev. </a:t>
            </a:r>
            <a:r>
              <a:rPr sz="1500" b="1" dirty="0">
                <a:latin typeface="Arial MT"/>
                <a:cs typeface="Arial MT"/>
              </a:rPr>
              <a:t>Estud. Fem</a:t>
            </a:r>
            <a:r>
              <a:rPr sz="1500" dirty="0">
                <a:latin typeface="Arial MT"/>
                <a:cs typeface="Arial MT"/>
              </a:rPr>
              <a:t>.,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5" dirty="0">
                <a:latin typeface="Arial MT"/>
                <a:cs typeface="Arial MT"/>
              </a:rPr>
              <a:t>v.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24, n. 1, p. </a:t>
            </a:r>
            <a:r>
              <a:rPr sz="1500" spc="-20" dirty="0" smtClean="0">
                <a:latin typeface="Arial MT"/>
                <a:cs typeface="Arial MT"/>
              </a:rPr>
              <a:t>11-30</a:t>
            </a:r>
            <a:r>
              <a:rPr lang="pt-BR" sz="1500" spc="-20" dirty="0" smtClean="0">
                <a:latin typeface="Arial MT"/>
                <a:cs typeface="Arial MT"/>
              </a:rPr>
              <a:t>, 2016.</a:t>
            </a:r>
            <a:endParaRPr sz="1500" dirty="0">
              <a:latin typeface="Arial MT"/>
              <a:cs typeface="Arial MT"/>
            </a:endParaRPr>
          </a:p>
          <a:p>
            <a:pPr marL="12700" marR="14604" algn="just">
              <a:lnSpc>
                <a:spcPct val="101000"/>
              </a:lnSpc>
              <a:spcBef>
                <a:spcPts val="5"/>
              </a:spcBef>
            </a:pPr>
            <a:r>
              <a:rPr sz="1500" dirty="0" smtClean="0">
                <a:latin typeface="Arial MT"/>
                <a:cs typeface="Arial MT"/>
              </a:rPr>
              <a:t>N</a:t>
            </a:r>
            <a:r>
              <a:rPr lang="pt-BR" sz="1500" dirty="0" smtClean="0">
                <a:latin typeface="Arial MT"/>
                <a:cs typeface="Arial MT"/>
              </a:rPr>
              <a:t>ETTO</a:t>
            </a:r>
            <a:r>
              <a:rPr sz="1500" dirty="0" smtClean="0">
                <a:latin typeface="Arial MT"/>
                <a:cs typeface="Arial MT"/>
              </a:rPr>
              <a:t>, </a:t>
            </a:r>
            <a:r>
              <a:rPr sz="1500" spc="5" dirty="0">
                <a:latin typeface="Arial MT"/>
                <a:cs typeface="Arial MT"/>
              </a:rPr>
              <a:t>J. </a:t>
            </a:r>
            <a:r>
              <a:rPr sz="1500" b="1" dirty="0" err="1" smtClean="0">
                <a:latin typeface="Arial MT"/>
                <a:cs typeface="Arial MT"/>
              </a:rPr>
              <a:t>Introdução</a:t>
            </a:r>
            <a:r>
              <a:rPr sz="1500" b="1" dirty="0" smtClean="0">
                <a:latin typeface="Arial MT"/>
                <a:cs typeface="Arial MT"/>
              </a:rPr>
              <a:t> </a:t>
            </a:r>
            <a:r>
              <a:rPr sz="1500" b="1" spc="5" dirty="0">
                <a:latin typeface="Arial MT"/>
                <a:cs typeface="Arial MT"/>
              </a:rPr>
              <a:t>ao </a:t>
            </a:r>
            <a:r>
              <a:rPr sz="1500" b="1" dirty="0">
                <a:latin typeface="Arial MT"/>
                <a:cs typeface="Arial MT"/>
              </a:rPr>
              <a:t>estudo </a:t>
            </a:r>
            <a:r>
              <a:rPr sz="1500" b="1" spc="5" dirty="0">
                <a:latin typeface="Arial MT"/>
                <a:cs typeface="Arial MT"/>
              </a:rPr>
              <a:t>do método de </a:t>
            </a:r>
            <a:r>
              <a:rPr sz="1500" b="1" spc="5" dirty="0" smtClean="0">
                <a:latin typeface="Arial MT"/>
                <a:cs typeface="Arial MT"/>
              </a:rPr>
              <a:t>Marx</a:t>
            </a:r>
            <a:r>
              <a:rPr lang="pt-BR" sz="1500" spc="5" dirty="0" smtClean="0">
                <a:latin typeface="Arial MT"/>
                <a:cs typeface="Arial MT"/>
              </a:rPr>
              <a:t>.</a:t>
            </a:r>
            <a:r>
              <a:rPr sz="1500" spc="5" dirty="0" smtClean="0">
                <a:latin typeface="Arial MT"/>
                <a:cs typeface="Arial MT"/>
              </a:rPr>
              <a:t> </a:t>
            </a:r>
            <a:r>
              <a:rPr sz="1500" spc="5" dirty="0">
                <a:latin typeface="Arial MT"/>
                <a:cs typeface="Arial MT"/>
              </a:rPr>
              <a:t>São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Paulo: </a:t>
            </a:r>
            <a:r>
              <a:rPr sz="1500" dirty="0" err="1">
                <a:latin typeface="Arial MT"/>
                <a:cs typeface="Arial MT"/>
              </a:rPr>
              <a:t>Expressão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 smtClean="0">
                <a:latin typeface="Arial MT"/>
                <a:cs typeface="Arial MT"/>
              </a:rPr>
              <a:t>Popular</a:t>
            </a:r>
            <a:r>
              <a:rPr lang="pt-BR" sz="1500" spc="-10" dirty="0" smtClean="0">
                <a:latin typeface="Arial MT"/>
                <a:cs typeface="Arial MT"/>
              </a:rPr>
              <a:t>, 2011.</a:t>
            </a:r>
            <a:endParaRPr sz="1500" dirty="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68646" y="574534"/>
            <a:ext cx="11605260" cy="13693140"/>
            <a:chOff x="868646" y="574534"/>
            <a:chExt cx="11605260" cy="1369314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8646" y="574534"/>
              <a:ext cx="2778850" cy="236374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15184" y="956541"/>
              <a:ext cx="2024150" cy="165612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35834" y="3983711"/>
              <a:ext cx="5592824" cy="3365452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680073" y="3778440"/>
              <a:ext cx="5751195" cy="3766185"/>
            </a:xfrm>
            <a:custGeom>
              <a:avLst/>
              <a:gdLst/>
              <a:ahLst/>
              <a:cxnLst/>
              <a:rect l="l" t="t" r="r" b="b"/>
              <a:pathLst>
                <a:path w="5751195" h="3766184">
                  <a:moveTo>
                    <a:pt x="0" y="0"/>
                  </a:moveTo>
                  <a:lnTo>
                    <a:pt x="5751118" y="0"/>
                  </a:lnTo>
                  <a:lnTo>
                    <a:pt x="5751118" y="3765856"/>
                  </a:lnTo>
                  <a:lnTo>
                    <a:pt x="0" y="3765856"/>
                  </a:lnTo>
                  <a:lnTo>
                    <a:pt x="0" y="0"/>
                  </a:lnTo>
                  <a:close/>
                </a:path>
              </a:pathLst>
            </a:custGeom>
            <a:ln w="5065">
              <a:solidFill>
                <a:srgbClr val="00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80813" y="10902216"/>
              <a:ext cx="5592824" cy="3365452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6669064" y="3447272"/>
            <a:ext cx="5433695" cy="2212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 err="1">
                <a:latin typeface="Arial MT"/>
                <a:cs typeface="Arial MT"/>
              </a:rPr>
              <a:t>Figura</a:t>
            </a:r>
            <a:r>
              <a:rPr sz="1350" dirty="0">
                <a:latin typeface="Arial MT"/>
                <a:cs typeface="Arial MT"/>
              </a:rPr>
              <a:t> </a:t>
            </a:r>
            <a:r>
              <a:rPr lang="pt-BR" sz="1350" dirty="0" smtClean="0">
                <a:latin typeface="Arial MT"/>
                <a:cs typeface="Arial MT"/>
              </a:rPr>
              <a:t>1</a:t>
            </a:r>
            <a:r>
              <a:rPr sz="1350" spc="5" dirty="0" smtClean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-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Recorte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de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gênero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da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revista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Psicologia: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Ciência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Profissão</a:t>
            </a:r>
            <a:endParaRPr sz="135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812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Banner UNIFAGOC - Psicologia 2022 (1).pptx</dc:title>
  <dc:creator>Usuário</dc:creator>
  <cp:lastModifiedBy>Usuário</cp:lastModifiedBy>
  <cp:revision>3</cp:revision>
  <dcterms:created xsi:type="dcterms:W3CDTF">2022-08-13T23:16:27Z</dcterms:created>
  <dcterms:modified xsi:type="dcterms:W3CDTF">2022-08-19T21:07:13Z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