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504063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jG5R/MrqH6xqAOKO2lQ9UMaNA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1C6B91-2D8F-46DD-8326-DF59B2F2EE3B}">
  <a:tblStyle styleId="{171C6B91-2D8F-46DD-8326-DF59B2F2EE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6" y="-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roundedCorners val="0"/>
  <c:style val="2"/>
  <c:chart>
    <c:title>
      <c:tx>
        <c:rich>
          <a:bodyPr rot="0"/>
          <a:lstStyle/>
          <a:p>
            <a:pPr>
              <a:defRPr sz="3600" b="0" strike="noStrike" spc="-1">
                <a:latin typeface="Arial"/>
              </a:defRPr>
            </a:pPr>
            <a:r>
              <a:rPr lang="pt-BR" sz="3600" b="0" strike="noStrike" spc="-1">
                <a:latin typeface="Arial"/>
              </a:rPr>
              <a:t>Acordos Pré-Processuais - 2021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Coluna 1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8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Junho</c:v>
                </c:pt>
                <c:pt idx="4">
                  <c:v>Agosto</c:v>
                </c:pt>
                <c:pt idx="5">
                  <c:v>Setembro</c:v>
                </c:pt>
                <c:pt idx="6">
                  <c:v>Novembro</c:v>
                </c:pt>
                <c:pt idx="7">
                  <c:v>Dezembro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Coluna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8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Junho</c:v>
                </c:pt>
                <c:pt idx="4">
                  <c:v>Agosto</c:v>
                </c:pt>
                <c:pt idx="5">
                  <c:v>Setembro</c:v>
                </c:pt>
                <c:pt idx="6">
                  <c:v>Novembro</c:v>
                </c:pt>
                <c:pt idx="7">
                  <c:v>Dezembro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Coluna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8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Junho</c:v>
                </c:pt>
                <c:pt idx="4">
                  <c:v>Agosto</c:v>
                </c:pt>
                <c:pt idx="5">
                  <c:v>Setembro</c:v>
                </c:pt>
                <c:pt idx="6">
                  <c:v>Novembro</c:v>
                </c:pt>
                <c:pt idx="7">
                  <c:v>Dezembro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solidFill>
            <a:srgbClr val="B3B3B3"/>
          </a:solidFill>
        </a:ln>
      </c:spPr>
    </c:plotArea>
    <c:legend>
      <c:legendPos val="r"/>
      <c:layout/>
      <c:overlay val="0"/>
      <c:spPr>
        <a:noFill/>
        <a:ln>
          <a:noFill/>
        </a:ln>
      </c:spPr>
      <c:txPr>
        <a:bodyPr/>
        <a:lstStyle/>
        <a:p>
          <a:pPr>
            <a:defRPr sz="3600" b="0" strike="noStrike" spc="-1">
              <a:latin typeface="Arial"/>
            </a:defRPr>
          </a:pPr>
          <a:endParaRPr lang="pt-BR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roundedCorners val="0"/>
  <c:style val="2"/>
  <c:chart>
    <c:title>
      <c:tx>
        <c:rich>
          <a:bodyPr rot="0"/>
          <a:lstStyle/>
          <a:p>
            <a:pPr>
              <a:defRPr sz="3600" b="0" strike="noStrike" spc="-1">
                <a:latin typeface="Arial"/>
              </a:defRPr>
            </a:pPr>
            <a:r>
              <a:rPr lang="pt-BR" sz="3600" b="0" strike="noStrike" spc="-1">
                <a:latin typeface="Arial"/>
              </a:rPr>
              <a:t>Acordos pré-processuais - 2021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Coluna 1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4B1F6F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8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9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Maio</c:v>
                </c:pt>
                <c:pt idx="4">
                  <c:v>Junho</c:v>
                </c:pt>
                <c:pt idx="5">
                  <c:v>Agosto</c:v>
                </c:pt>
                <c:pt idx="6">
                  <c:v>Setembro</c:v>
                </c:pt>
                <c:pt idx="7">
                  <c:v>Novembro</c:v>
                </c:pt>
                <c:pt idx="8">
                  <c:v>Dezembro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  <c:pt idx="4">
                  <c:v>9</c:v>
                </c:pt>
                <c:pt idx="5">
                  <c:v>18</c:v>
                </c:pt>
                <c:pt idx="6">
                  <c:v>2</c:v>
                </c:pt>
                <c:pt idx="7">
                  <c:v>5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Coluna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4B1F6F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8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9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Maio</c:v>
                </c:pt>
                <c:pt idx="4">
                  <c:v>Junho</c:v>
                </c:pt>
                <c:pt idx="5">
                  <c:v>Agosto</c:v>
                </c:pt>
                <c:pt idx="6">
                  <c:v>Setembro</c:v>
                </c:pt>
                <c:pt idx="7">
                  <c:v>Novembro</c:v>
                </c:pt>
                <c:pt idx="8">
                  <c:v>Dezembro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Coluna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4B1F6F"/>
              </a:solidFill>
              <a:ln>
                <a:noFill/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1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2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3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4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5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6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7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dLbl>
              <c:idx val="8"/>
              <c:spPr/>
              <c:txPr>
                <a:bodyPr/>
                <a:lstStyle/>
                <a:p>
                  <a:pPr>
                    <a:defRPr sz="1000" b="0" strike="noStrike" spc="-1">
                      <a:latin typeface="Arial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latin typeface="Arial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9"/>
                <c:pt idx="0">
                  <c:v>Fevereiro</c:v>
                </c:pt>
                <c:pt idx="1">
                  <c:v>Março</c:v>
                </c:pt>
                <c:pt idx="2">
                  <c:v>Abril</c:v>
                </c:pt>
                <c:pt idx="3">
                  <c:v>Maio</c:v>
                </c:pt>
                <c:pt idx="4">
                  <c:v>Junho</c:v>
                </c:pt>
                <c:pt idx="5">
                  <c:v>Agosto</c:v>
                </c:pt>
                <c:pt idx="6">
                  <c:v>Setembro</c:v>
                </c:pt>
                <c:pt idx="7">
                  <c:v>Novembro</c:v>
                </c:pt>
                <c:pt idx="8">
                  <c:v>Dezembro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solidFill>
            <a:srgbClr val="B3B3B3"/>
          </a:solidFill>
        </a:ln>
      </c:spPr>
    </c:plotArea>
    <c:legend>
      <c:legendPos val="r"/>
      <c:layout/>
      <c:overlay val="0"/>
      <c:spPr>
        <a:noFill/>
        <a:ln>
          <a:noFill/>
        </a:ln>
      </c:spPr>
      <c:txPr>
        <a:bodyPr/>
        <a:lstStyle/>
        <a:p>
          <a:pPr>
            <a:defRPr sz="3600" b="0" strike="noStrike" spc="-1">
              <a:latin typeface="Arial"/>
            </a:defRPr>
          </a:pPr>
          <a:endParaRPr lang="pt-BR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68605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75" y="801688"/>
            <a:ext cx="25765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055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2"/>
          </p:nvPr>
        </p:nvSpPr>
        <p:spPr>
          <a:xfrm>
            <a:off x="2227320" y="3012372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4"/>
          </p:nvPr>
        </p:nvSpPr>
        <p:spPr>
          <a:xfrm>
            <a:off x="1654848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1167696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3"/>
          </p:nvPr>
        </p:nvSpPr>
        <p:spPr>
          <a:xfrm>
            <a:off x="21126600" y="1341900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4"/>
          </p:nvPr>
        </p:nvSpPr>
        <p:spPr>
          <a:xfrm>
            <a:off x="222732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5"/>
          </p:nvPr>
        </p:nvSpPr>
        <p:spPr>
          <a:xfrm>
            <a:off x="1167696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6"/>
          </p:nvPr>
        </p:nvSpPr>
        <p:spPr>
          <a:xfrm>
            <a:off x="21126600" y="30123720"/>
            <a:ext cx="899928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2227320" y="2684520"/>
            <a:ext cx="27949320" cy="4515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16548480" y="3012372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16548480" y="13419000"/>
            <a:ext cx="1363896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3"/>
          </p:nvPr>
        </p:nvSpPr>
        <p:spPr>
          <a:xfrm>
            <a:off x="2227320" y="30123720"/>
            <a:ext cx="27949320" cy="152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665280" y="7937640"/>
            <a:ext cx="31394160" cy="169560"/>
          </a:xfrm>
          <a:prstGeom prst="rect">
            <a:avLst/>
          </a:prstGeom>
          <a:solidFill>
            <a:srgbClr val="006600"/>
          </a:solidFill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2"/>
          <p:cNvSpPr/>
          <p:nvPr/>
        </p:nvSpPr>
        <p:spPr>
          <a:xfrm>
            <a:off x="665280" y="1368360"/>
            <a:ext cx="31394160" cy="4777380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2"/>
          <p:cNvSpPr/>
          <p:nvPr/>
        </p:nvSpPr>
        <p:spPr>
          <a:xfrm>
            <a:off x="936720" y="8282160"/>
            <a:ext cx="1524924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2"/>
          <p:cNvSpPr/>
          <p:nvPr/>
        </p:nvSpPr>
        <p:spPr>
          <a:xfrm>
            <a:off x="16273440" y="8282160"/>
            <a:ext cx="1548108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2469348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448000" y="12890520"/>
            <a:ext cx="12601080" cy="354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2414592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0"/>
            <a:ext cx="32403600" cy="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14">
            <a:alphaModFix/>
          </a:blip>
          <a:srcRect l="1841" t="9696" r="69194" b="10878"/>
          <a:stretch/>
        </p:blipFill>
        <p:spPr>
          <a:xfrm>
            <a:off x="1152360" y="3384720"/>
            <a:ext cx="7559280" cy="24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303480" y="3297240"/>
            <a:ext cx="4236840" cy="22125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27654120" y="5583240"/>
            <a:ext cx="384480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ADMINISTRAÇÃO</a:t>
            </a:r>
            <a:endParaRPr sz="3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2227320" y="13419000"/>
            <a:ext cx="27949320" cy="31981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"/>
          <p:cNvSpPr txBox="1"/>
          <p:nvPr/>
        </p:nvSpPr>
        <p:spPr>
          <a:xfrm>
            <a:off x="2227320" y="2684520"/>
            <a:ext cx="27949320" cy="974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0" y="0"/>
            <a:ext cx="32403600" cy="5040612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"/>
          <p:cNvSpPr/>
          <p:nvPr/>
        </p:nvSpPr>
        <p:spPr>
          <a:xfrm>
            <a:off x="665280" y="7937640"/>
            <a:ext cx="31394160" cy="169560"/>
          </a:xfrm>
          <a:prstGeom prst="rect">
            <a:avLst/>
          </a:prstGeom>
          <a:solidFill>
            <a:srgbClr val="006600"/>
          </a:solidFill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"/>
          <p:cNvSpPr/>
          <p:nvPr/>
        </p:nvSpPr>
        <p:spPr>
          <a:xfrm>
            <a:off x="665280" y="867240"/>
            <a:ext cx="31394160" cy="4824252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"/>
          <p:cNvSpPr/>
          <p:nvPr/>
        </p:nvSpPr>
        <p:spPr>
          <a:xfrm>
            <a:off x="936720" y="8282160"/>
            <a:ext cx="1524924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"/>
          <p:cNvSpPr/>
          <p:nvPr/>
        </p:nvSpPr>
        <p:spPr>
          <a:xfrm>
            <a:off x="16273440" y="8282160"/>
            <a:ext cx="15481080" cy="40683960"/>
          </a:xfrm>
          <a:prstGeom prst="rect">
            <a:avLst/>
          </a:prstGeom>
          <a:noFill/>
          <a:ln w="12600" cap="flat" cmpd="sng">
            <a:solidFill>
              <a:srgbClr val="0066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"/>
          <p:cNvSpPr/>
          <p:nvPr/>
        </p:nvSpPr>
        <p:spPr>
          <a:xfrm>
            <a:off x="2448000" y="12890520"/>
            <a:ext cx="12601080" cy="354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70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9217080" y="1728720"/>
            <a:ext cx="14904720" cy="2651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600" b="1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PRÁTICAS EM PSICOLOGIA JURÍDICA:  CEJUSC (Centro Judiciário de Solução de Conflitos e Cidadania) </a:t>
            </a:r>
            <a:endParaRPr sz="56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665280" y="5185080"/>
            <a:ext cx="31394160" cy="156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JACOB, Maria Eduarda</a:t>
            </a:r>
            <a:endParaRPr sz="4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2001"/>
              </a:spcBef>
              <a:spcAft>
                <a:spcPts val="0"/>
              </a:spcAft>
              <a:buNone/>
            </a:pPr>
            <a:r>
              <a:rPr lang="pt-BR" sz="4000" b="1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MOTTA, Bruno Feital Barbosa - Orientador</a:t>
            </a:r>
            <a:endParaRPr sz="4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1152360" y="8497800"/>
            <a:ext cx="14833080" cy="28695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40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trabalho desenvolveu-se através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 disciplina de Psicologia Jurídica,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adentrando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 prática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 </a:t>
            </a:r>
            <a:r>
              <a:rPr lang="pt-BR" sz="3800" dirty="0"/>
              <a:t>P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sicologia </a:t>
            </a:r>
            <a:r>
              <a:rPr lang="pt-BR" sz="3800" dirty="0"/>
              <a:t>J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urídica com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um trabalho iniciado no ano de 2021, perpassando os seguintes âmbitos:  Projeto Acolher, Delegacia da Mulher 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CEJUSC.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CEJUSC permite atuar em meio aos processos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jurídicos,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utilizando a Psicologia como ferramenta de acolhimento e conciliação de conflitos. Através da conciliação, este Centro almeja a desobstrução da justiça 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manutenção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vínculo entre as partes. 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strike="noStrik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DESENVOLVIMENTO</a:t>
            </a:r>
            <a:endParaRPr sz="40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Por meio da abertura de um campo de estágio, a Psicologia começa a se inserir em espaços antes inóspitos para suas práticas e ideais, o que torna o trabalho da(o) psicóloga(o) ainda mais difícil. Almeja-se que, em um primeiro impacto com a instituição, ocorra a promoção de um ambiente de acolhimento e escuta qualificada, em que os sujeitos sejam ouvidos e acolhidos.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Localizado no Fórum Desembargador </a:t>
            </a:r>
            <a:r>
              <a:rPr lang="pt-BR" sz="3800" b="0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Câncio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Prazeres, em Ubá, o CEJUSC traz a Psicologia atuando na conciliação e solução de conflitos, através da área </a:t>
            </a:r>
            <a:r>
              <a:rPr lang="pt-BR" sz="3800" b="0" strike="noStrik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-Processual. Divididas entre audiências cíveis e de família, promove-se a busca do acordo com a preservação dos vínculos existentes entre as partes. Em audiências como estas, as partes são responsáveis pelas decisões a serem tomadas, cabendo às mesmas, juntamente ao conciliador, o estabelecimento de um consenso entre ambas as demandas.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Ações como divórcio, partilha de bens, fixação de alimentos, guarda de menores, dissolução de união estável, exoneração e execução de alimentos, por exemplo, configuram algumas temáticas de audiências de família, que ocorrem todas as terças-feiras. Já as cíveis abrangem questões de vizinhança, assunção de dívidas, cobranças de aluguel, entre outras diversas, acontecendo nas segundas-feiras. 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Além destas audiências, a Psicologia é a responsável pelo exercício da cidadania neste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Centro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realizando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acolhimento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todos 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quaisquer sujeitos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necessitem,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participando de mediações. 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1260150" y="36707590"/>
            <a:ext cx="14617500" cy="991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1" strike="noStrike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ambiente de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estágio,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foi possível perceber o andamento 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desenvolvimento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a ocupação da Psicologia trouxe, tornando o Centro um destaque no que se refere à busca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população por seus serviços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 o oferecimento de serviços de justiça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gratuita,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cuja presença não é obrigatória para a parte reclamada, podem ocorrer casos de ausências, o que é majoritariamente mais observável no âmbito cível. Em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contrapartida,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diversos acordos são constatados, como mostra a Figura 1. 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16489440" y="8424720"/>
            <a:ext cx="15122160" cy="27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24136560" y="19448280"/>
            <a:ext cx="181080" cy="12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-34342200" y="62755560"/>
          <a:ext cx="2701425" cy="2147515"/>
        </p:xfrm>
        <a:graphic>
          <a:graphicData uri="http://schemas.openxmlformats.org/drawingml/2006/table">
            <a:tbl>
              <a:tblPr>
                <a:noFill/>
                <a:tableStyleId>{171C6B91-2D8F-46DD-8326-DF59B2F2EE3B}</a:tableStyleId>
              </a:tblPr>
              <a:tblGrid>
                <a:gridCol w="900000"/>
                <a:gridCol w="901075"/>
                <a:gridCol w="900350"/>
              </a:tblGrid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  <a:tr h="562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78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86" name="Google Shape;86;p1"/>
          <p:cNvSpPr/>
          <p:nvPr/>
        </p:nvSpPr>
        <p:spPr>
          <a:xfrm>
            <a:off x="16560000" y="2113596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Dados internos do CEJUSC – Ubá/MG.</a:t>
            </a:r>
            <a:endParaRPr sz="3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6307700" y="25723950"/>
            <a:ext cx="151221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2 - Número de acordos Pré-Procesuais na Área de Família</a:t>
            </a:r>
            <a:endParaRPr sz="3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16523700" y="40241750"/>
            <a:ext cx="14906100" cy="5704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3800" b="1" dirty="0" smtClean="0">
                <a:solidFill>
                  <a:srgbClr val="006600"/>
                </a:solidFill>
              </a:rPr>
              <a:t>CONCLUSÕES</a:t>
            </a:r>
            <a:endParaRPr lang="pt-BR" sz="3800" dirty="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800" b="0" strike="noStrik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Nesse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sentido, o trabalho realizado no CEJUSC compreende uma atuação </a:t>
            </a:r>
            <a:r>
              <a:rPr lang="pt-BR" sz="3800" dirty="0"/>
              <a:t>ampla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na medida em que une os serviços do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Direito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no auxílio de questões legais gratuitas, com a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Psicologia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visando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acolhimento,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escuta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pt-BR" sz="38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elaboração </a:t>
            </a:r>
            <a:r>
              <a:rPr lang="pt-BR" sz="3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um ambiente positivo, ambas as áreas almejando o mesmo interesse: o bom acordo entre as partes. </a:t>
            </a:r>
            <a:endParaRPr sz="38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6505280" y="44400960"/>
            <a:ext cx="14906160" cy="1828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2360" y="1440360"/>
            <a:ext cx="7632360" cy="5926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130880" y="1706400"/>
            <a:ext cx="5478480" cy="54784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2" name="Google Shape;92;p1"/>
          <p:cNvGraphicFramePr/>
          <p:nvPr/>
        </p:nvGraphicFramePr>
        <p:xfrm>
          <a:off x="16902602" y="27725213"/>
          <a:ext cx="13932300" cy="96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3" name="Google Shape;93;p1"/>
          <p:cNvGraphicFramePr/>
          <p:nvPr/>
        </p:nvGraphicFramePr>
        <p:xfrm>
          <a:off x="17091720" y="10512000"/>
          <a:ext cx="13724280" cy="95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4" name="Google Shape;94;p1"/>
          <p:cNvSpPr/>
          <p:nvPr/>
        </p:nvSpPr>
        <p:spPr>
          <a:xfrm>
            <a:off x="16489440" y="9000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 – Número de acordos Pré-Processuais na Área Cível</a:t>
            </a:r>
            <a:endParaRPr sz="3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6397310" y="38766410"/>
            <a:ext cx="151221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Dados internos do CEJUSC – Ubá/MG.</a:t>
            </a:r>
            <a:endParaRPr sz="3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2173840" y="1335996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24981840" y="1523196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24264000" y="14328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22893840" y="13536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"/>
          <p:cNvSpPr/>
          <p:nvPr/>
        </p:nvSpPr>
        <p:spPr>
          <a:xfrm>
            <a:off x="19296000" y="30312000"/>
            <a:ext cx="15122160" cy="60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16560000" y="22340250"/>
            <a:ext cx="14617500" cy="21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chemeClr val="dk1"/>
                </a:solidFill>
              </a:rPr>
              <a:t>Nas audiências de família, apesar de ocorrerem em um número consideravelmente menor do que as cíveis, há maiores índices de presença e acordos, conforme a Figura 2. </a:t>
            </a:r>
            <a:endParaRPr sz="3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594</Words>
  <Application>Microsoft Office PowerPoint</Application>
  <PresentationFormat>Personalizar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VD</dc:creator>
  <cp:lastModifiedBy>Usuário</cp:lastModifiedBy>
  <cp:revision>4</cp:revision>
  <dcterms:created xsi:type="dcterms:W3CDTF">2007-02-05T17:43:00Z</dcterms:created>
  <dcterms:modified xsi:type="dcterms:W3CDTF">2022-08-19T22:23:01Z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home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ICV">
    <vt:lpwstr>73F80D2658B14B34817B6D0E749C2C06</vt:lpwstr>
  </property>
  <property fmtid="{D5CDD505-2E9C-101B-9397-08002B2CF9AE}" pid="7" name="KSOProductBuildVer">
    <vt:lpwstr>1046-11.2.0.11191</vt:lpwstr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</vt:i4>
  </property>
</Properties>
</file>